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4" r:id="rId5"/>
    <p:sldId id="262" r:id="rId6"/>
    <p:sldId id="263" r:id="rId7"/>
    <p:sldId id="265" r:id="rId8"/>
    <p:sldId id="266" r:id="rId9"/>
    <p:sldId id="267" r:id="rId10"/>
    <p:sldId id="268" r:id="rId11"/>
    <p:sldId id="269" r:id="rId12"/>
    <p:sldId id="270" r:id="rId13"/>
    <p:sldId id="271" r:id="rId14"/>
    <p:sldId id="273" r:id="rId15"/>
    <p:sldId id="272"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375F-7BF2-4873-B905-ADB353ACC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2309B3-4DC5-4983-B66A-5C43C8C817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7B469E-8084-4B80-9F07-37FA8AE99918}"/>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360951BE-DE33-429F-9DEF-488FF96D6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2A7EA-9EAA-4A44-B1B1-D30FF40297FE}"/>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4472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5594-07DA-4599-A3A7-A3BDA660D8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5CE7CD-B0E2-40D6-99D9-96C22B233F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6FCA3-44DA-4D06-8953-F9093BD10FCC}"/>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CB87B090-8DFE-4020-AA11-EF527470E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E9070-AC26-40A5-A2C1-F81B61FA07CC}"/>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91431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E61AB-0B7F-4C28-B03F-7C46D9D27A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13F390-7917-4726-8D93-F2AC71EFB5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BDCCC-97F8-47AC-B675-CFD292B0AC0E}"/>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1FAE3FE4-397D-4126-A26A-0078F42B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C78C-646E-4F7A-9513-6635CFFB8E6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96304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D112-F2DA-41EA-9802-35EFA1D1B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55F2E7-2394-4117-A181-202BD41F05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85E3C-CB5B-445D-A4A3-D3F2BCF92F8F}"/>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9C8AC9FC-2BD9-429C-8B23-A76C48FD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0A940-35DC-4FFA-A3AF-5BAEABD9149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751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5065-8A14-452A-B2A1-BB1A5A276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283DB-F30C-4E65-AB55-F966E4D9F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00AE96-E0C6-4AE9-92FC-7B10BC74A2DB}"/>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91FE3E08-5F96-48C1-A20C-A13C00029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2834D-ACEB-48CC-BFAA-BEE88AB7EB7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15113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56F9-2B3E-4200-B463-AB8BC39C0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01D39-AC99-4706-9D28-B26DC2F045D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B11E1-F11E-4D6A-ACA0-A62DEB21CF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91EFF-4909-4070-B292-96D232AC89F8}"/>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6" name="Footer Placeholder 5">
            <a:extLst>
              <a:ext uri="{FF2B5EF4-FFF2-40B4-BE49-F238E27FC236}">
                <a16:creationId xmlns:a16="http://schemas.microsoft.com/office/drawing/2014/main" id="{C56D8651-E9AE-4457-BF89-636173343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436F1-0BF5-4D93-A7B3-D078E6B54BA3}"/>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61192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2EB3-953D-4979-B765-49E4CC8032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90D06-B5B9-40BD-B28A-C2E991BD9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2FA595-D3AC-4774-A8BF-52421D7178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75FCE1-B5E4-43B7-BA24-7D42AE0D9F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295539-BAAC-444F-BC3E-D74BDE5253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343CB-2604-4336-9D3B-6E1372A7B45E}"/>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8" name="Footer Placeholder 7">
            <a:extLst>
              <a:ext uri="{FF2B5EF4-FFF2-40B4-BE49-F238E27FC236}">
                <a16:creationId xmlns:a16="http://schemas.microsoft.com/office/drawing/2014/main" id="{951FEF54-F2C7-4FF0-9D81-330C26A277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C71F7F-BA6C-40B3-AE65-D8AD49416A99}"/>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0262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93F7-0B09-48F4-B41E-A0BD4E61C9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1E4A80-544F-49E4-907F-ABD82DE97645}"/>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4" name="Footer Placeholder 3">
            <a:extLst>
              <a:ext uri="{FF2B5EF4-FFF2-40B4-BE49-F238E27FC236}">
                <a16:creationId xmlns:a16="http://schemas.microsoft.com/office/drawing/2014/main" id="{E86CFF43-FF8A-495D-B0E0-40E99F378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569AE4-251C-439A-A390-51726C3EC912}"/>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182093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6C8E9E-5585-45F1-BF17-F5B1C8C7F863}"/>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3" name="Footer Placeholder 2">
            <a:extLst>
              <a:ext uri="{FF2B5EF4-FFF2-40B4-BE49-F238E27FC236}">
                <a16:creationId xmlns:a16="http://schemas.microsoft.com/office/drawing/2014/main" id="{48718980-7387-4A66-91AA-B03D1A298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8E3F6E-B511-48DD-A254-7B789C23F1CD}"/>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237486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1D3E-4D01-49C9-B480-C850CC862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8E837D-1052-448D-B035-40E2D2774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F1A34A-7310-4D4A-AB19-4C698549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B9AE8D-3333-44B9-A3A3-ED832F2EA75B}"/>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6" name="Footer Placeholder 5">
            <a:extLst>
              <a:ext uri="{FF2B5EF4-FFF2-40B4-BE49-F238E27FC236}">
                <a16:creationId xmlns:a16="http://schemas.microsoft.com/office/drawing/2014/main" id="{2FCA30E2-AC6E-4178-BAB1-F1237E2DDC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6E909-9F75-43E1-990D-84432EFCC9DB}"/>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417687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D097-75C9-4026-A5E8-EEA418805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B8C372-0159-4C39-B98B-3A13EA993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B10764-123E-4DD2-89B2-9A56110C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C9E2D-6741-4E4E-9B41-246C3B12C7A6}"/>
              </a:ext>
            </a:extLst>
          </p:cNvPr>
          <p:cNvSpPr>
            <a:spLocks noGrp="1"/>
          </p:cNvSpPr>
          <p:nvPr>
            <p:ph type="dt" sz="half" idx="10"/>
          </p:nvPr>
        </p:nvSpPr>
        <p:spPr/>
        <p:txBody>
          <a:bodyPr/>
          <a:lstStyle/>
          <a:p>
            <a:fld id="{7F7C8E64-94D1-4084-A810-98026162AF01}" type="datetimeFigureOut">
              <a:rPr lang="en-US" smtClean="0"/>
              <a:t>2/13/2019</a:t>
            </a:fld>
            <a:endParaRPr lang="en-US"/>
          </a:p>
        </p:txBody>
      </p:sp>
      <p:sp>
        <p:nvSpPr>
          <p:cNvPr id="6" name="Footer Placeholder 5">
            <a:extLst>
              <a:ext uri="{FF2B5EF4-FFF2-40B4-BE49-F238E27FC236}">
                <a16:creationId xmlns:a16="http://schemas.microsoft.com/office/drawing/2014/main" id="{4524C0CB-A7D6-486F-BDC5-7FAD52DEF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98A7-8B1F-4652-81AD-64E8F6038844}"/>
              </a:ext>
            </a:extLst>
          </p:cNvPr>
          <p:cNvSpPr>
            <a:spLocks noGrp="1"/>
          </p:cNvSpPr>
          <p:nvPr>
            <p:ph type="sldNum" sz="quarter" idx="12"/>
          </p:nvPr>
        </p:nvSpPr>
        <p:spPr/>
        <p:txBody>
          <a:bodyPr/>
          <a:lstStyle/>
          <a:p>
            <a:fld id="{66A59995-16CB-4D6E-AD94-127B472CCDF4}" type="slidenum">
              <a:rPr lang="en-US" smtClean="0"/>
              <a:t>‹#›</a:t>
            </a:fld>
            <a:endParaRPr lang="en-US"/>
          </a:p>
        </p:txBody>
      </p:sp>
    </p:spTree>
    <p:extLst>
      <p:ext uri="{BB962C8B-B14F-4D97-AF65-F5344CB8AC3E}">
        <p14:creationId xmlns:p14="http://schemas.microsoft.com/office/powerpoint/2010/main" val="314136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B03689-A850-46C1-80DD-9307A5F708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A08278-E991-467D-A80F-F074CBDABB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1C963-7A08-4ABA-984C-CAD5F9806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C8E64-94D1-4084-A810-98026162AF01}" type="datetimeFigureOut">
              <a:rPr lang="en-US" smtClean="0"/>
              <a:t>2/13/2019</a:t>
            </a:fld>
            <a:endParaRPr lang="en-US"/>
          </a:p>
        </p:txBody>
      </p:sp>
      <p:sp>
        <p:nvSpPr>
          <p:cNvPr id="5" name="Footer Placeholder 4">
            <a:extLst>
              <a:ext uri="{FF2B5EF4-FFF2-40B4-BE49-F238E27FC236}">
                <a16:creationId xmlns:a16="http://schemas.microsoft.com/office/drawing/2014/main" id="{26BFB26A-9FF4-46B3-9872-44C1552FB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B1CDB5-1F1A-49B3-8D91-EAC50E25C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59995-16CB-4D6E-AD94-127B472CCDF4}" type="slidenum">
              <a:rPr lang="en-US" smtClean="0"/>
              <a:t>‹#›</a:t>
            </a:fld>
            <a:endParaRPr lang="en-US"/>
          </a:p>
        </p:txBody>
      </p:sp>
    </p:spTree>
    <p:extLst>
      <p:ext uri="{BB962C8B-B14F-4D97-AF65-F5344CB8AC3E}">
        <p14:creationId xmlns:p14="http://schemas.microsoft.com/office/powerpoint/2010/main" val="80299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1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DC0F-ECF2-4911-8F80-7F0439096CD4}"/>
              </a:ext>
            </a:extLst>
          </p:cNvPr>
          <p:cNvSpPr>
            <a:spLocks noGrp="1"/>
          </p:cNvSpPr>
          <p:nvPr>
            <p:ph type="ctrTitle"/>
          </p:nvPr>
        </p:nvSpPr>
        <p:spPr/>
        <p:txBody>
          <a:bodyPr>
            <a:normAutofit/>
          </a:bodyPr>
          <a:lstStyle/>
          <a:p>
            <a:r>
              <a:rPr lang="en-US" sz="3200" dirty="0"/>
              <a:t>Ramp ResponseMappingV3</a:t>
            </a:r>
          </a:p>
        </p:txBody>
      </p:sp>
      <p:sp>
        <p:nvSpPr>
          <p:cNvPr id="3" name="Subtitle 2">
            <a:extLst>
              <a:ext uri="{FF2B5EF4-FFF2-40B4-BE49-F238E27FC236}">
                <a16:creationId xmlns:a16="http://schemas.microsoft.com/office/drawing/2014/main" id="{49E7E47A-CD88-4A32-BF9D-510C2BB149BC}"/>
              </a:ext>
            </a:extLst>
          </p:cNvPr>
          <p:cNvSpPr>
            <a:spLocks noGrp="1"/>
          </p:cNvSpPr>
          <p:nvPr>
            <p:ph type="subTitle" idx="1"/>
          </p:nvPr>
        </p:nvSpPr>
        <p:spPr/>
        <p:txBody>
          <a:bodyPr/>
          <a:lstStyle/>
          <a:p>
            <a:r>
              <a:rPr lang="en-US" dirty="0"/>
              <a:t>2.13.19</a:t>
            </a:r>
          </a:p>
          <a:p>
            <a:r>
              <a:rPr lang="en-US" dirty="0"/>
              <a:t>75 participants total– 26 useable</a:t>
            </a:r>
          </a:p>
        </p:txBody>
      </p:sp>
    </p:spTree>
    <p:extLst>
      <p:ext uri="{BB962C8B-B14F-4D97-AF65-F5344CB8AC3E}">
        <p14:creationId xmlns:p14="http://schemas.microsoft.com/office/powerpoint/2010/main" val="374561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value</a:t>
            </a:r>
          </a:p>
        </p:txBody>
      </p:sp>
      <p:pic>
        <p:nvPicPr>
          <p:cNvPr id="3" name="Picture 2">
            <a:extLst>
              <a:ext uri="{FF2B5EF4-FFF2-40B4-BE49-F238E27FC236}">
                <a16:creationId xmlns:a16="http://schemas.microsoft.com/office/drawing/2014/main" id="{82827352-FDAF-184D-9183-EDFCA610F585}"/>
              </a:ext>
            </a:extLst>
          </p:cNvPr>
          <p:cNvPicPr>
            <a:picLocks noChangeAspect="1"/>
          </p:cNvPicPr>
          <p:nvPr/>
        </p:nvPicPr>
        <p:blipFill>
          <a:blip r:embed="rId2"/>
          <a:stretch>
            <a:fillRect/>
          </a:stretch>
        </p:blipFill>
        <p:spPr>
          <a:xfrm>
            <a:off x="1623423" y="1045027"/>
            <a:ext cx="3900683" cy="2664823"/>
          </a:xfrm>
          <a:prstGeom prst="rect">
            <a:avLst/>
          </a:prstGeom>
        </p:spPr>
      </p:pic>
      <p:pic>
        <p:nvPicPr>
          <p:cNvPr id="4" name="Picture 3">
            <a:extLst>
              <a:ext uri="{FF2B5EF4-FFF2-40B4-BE49-F238E27FC236}">
                <a16:creationId xmlns:a16="http://schemas.microsoft.com/office/drawing/2014/main" id="{A5D3AFF1-6F08-9E4A-9A6B-7854A32DE847}"/>
              </a:ext>
            </a:extLst>
          </p:cNvPr>
          <p:cNvPicPr>
            <a:picLocks noChangeAspect="1"/>
          </p:cNvPicPr>
          <p:nvPr/>
        </p:nvPicPr>
        <p:blipFill>
          <a:blip r:embed="rId3"/>
          <a:stretch>
            <a:fillRect/>
          </a:stretch>
        </p:blipFill>
        <p:spPr>
          <a:xfrm>
            <a:off x="7728132" y="1209616"/>
            <a:ext cx="3418840" cy="2335643"/>
          </a:xfrm>
          <a:prstGeom prst="rect">
            <a:avLst/>
          </a:prstGeom>
        </p:spPr>
      </p:pic>
      <p:pic>
        <p:nvPicPr>
          <p:cNvPr id="5" name="Picture 4">
            <a:extLst>
              <a:ext uri="{FF2B5EF4-FFF2-40B4-BE49-F238E27FC236}">
                <a16:creationId xmlns:a16="http://schemas.microsoft.com/office/drawing/2014/main" id="{3064B1FF-09BA-B544-BDBB-709DFAB6132A}"/>
              </a:ext>
            </a:extLst>
          </p:cNvPr>
          <p:cNvPicPr>
            <a:picLocks noChangeAspect="1"/>
          </p:cNvPicPr>
          <p:nvPr/>
        </p:nvPicPr>
        <p:blipFill>
          <a:blip r:embed="rId4"/>
          <a:stretch>
            <a:fillRect/>
          </a:stretch>
        </p:blipFill>
        <p:spPr>
          <a:xfrm>
            <a:off x="1449252" y="3803812"/>
            <a:ext cx="3775891" cy="2579569"/>
          </a:xfrm>
          <a:prstGeom prst="rect">
            <a:avLst/>
          </a:prstGeom>
        </p:spPr>
      </p:pic>
      <p:pic>
        <p:nvPicPr>
          <p:cNvPr id="6" name="Picture 5">
            <a:extLst>
              <a:ext uri="{FF2B5EF4-FFF2-40B4-BE49-F238E27FC236}">
                <a16:creationId xmlns:a16="http://schemas.microsoft.com/office/drawing/2014/main" id="{170B56FF-6C96-274D-8195-6831EDBAD0D2}"/>
              </a:ext>
            </a:extLst>
          </p:cNvPr>
          <p:cNvPicPr>
            <a:picLocks noChangeAspect="1"/>
          </p:cNvPicPr>
          <p:nvPr/>
        </p:nvPicPr>
        <p:blipFill>
          <a:blip r:embed="rId5"/>
          <a:stretch>
            <a:fillRect/>
          </a:stretch>
        </p:blipFill>
        <p:spPr>
          <a:xfrm>
            <a:off x="7608310" y="3856934"/>
            <a:ext cx="3658483" cy="2499360"/>
          </a:xfrm>
          <a:prstGeom prst="rect">
            <a:avLst/>
          </a:prstGeom>
        </p:spPr>
      </p:pic>
    </p:spTree>
    <p:extLst>
      <p:ext uri="{BB962C8B-B14F-4D97-AF65-F5344CB8AC3E}">
        <p14:creationId xmlns:p14="http://schemas.microsoft.com/office/powerpoint/2010/main" val="237305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Value</a:t>
            </a:r>
          </a:p>
        </p:txBody>
      </p:sp>
      <p:pic>
        <p:nvPicPr>
          <p:cNvPr id="3" name="Picture 2">
            <a:extLst>
              <a:ext uri="{FF2B5EF4-FFF2-40B4-BE49-F238E27FC236}">
                <a16:creationId xmlns:a16="http://schemas.microsoft.com/office/drawing/2014/main" id="{B28393B5-4153-7D4D-BD94-96EC5CDFA35A}"/>
              </a:ext>
            </a:extLst>
          </p:cNvPr>
          <p:cNvPicPr>
            <a:picLocks noChangeAspect="1"/>
          </p:cNvPicPr>
          <p:nvPr/>
        </p:nvPicPr>
        <p:blipFill>
          <a:blip r:embed="rId2"/>
          <a:stretch>
            <a:fillRect/>
          </a:stretch>
        </p:blipFill>
        <p:spPr>
          <a:xfrm>
            <a:off x="743857" y="930070"/>
            <a:ext cx="3418840" cy="2335643"/>
          </a:xfrm>
          <a:prstGeom prst="rect">
            <a:avLst/>
          </a:prstGeom>
        </p:spPr>
      </p:pic>
      <p:pic>
        <p:nvPicPr>
          <p:cNvPr id="4" name="Picture 3">
            <a:extLst>
              <a:ext uri="{FF2B5EF4-FFF2-40B4-BE49-F238E27FC236}">
                <a16:creationId xmlns:a16="http://schemas.microsoft.com/office/drawing/2014/main" id="{F1D5C9A1-A2FB-C44B-805B-830EE218EA14}"/>
              </a:ext>
            </a:extLst>
          </p:cNvPr>
          <p:cNvPicPr>
            <a:picLocks noChangeAspect="1"/>
          </p:cNvPicPr>
          <p:nvPr/>
        </p:nvPicPr>
        <p:blipFill>
          <a:blip r:embed="rId3"/>
          <a:stretch>
            <a:fillRect/>
          </a:stretch>
        </p:blipFill>
        <p:spPr>
          <a:xfrm>
            <a:off x="7606212" y="930070"/>
            <a:ext cx="3418840" cy="2335643"/>
          </a:xfrm>
          <a:prstGeom prst="rect">
            <a:avLst/>
          </a:prstGeom>
        </p:spPr>
      </p:pic>
      <p:pic>
        <p:nvPicPr>
          <p:cNvPr id="5" name="Picture 4">
            <a:extLst>
              <a:ext uri="{FF2B5EF4-FFF2-40B4-BE49-F238E27FC236}">
                <a16:creationId xmlns:a16="http://schemas.microsoft.com/office/drawing/2014/main" id="{1652CC92-69E5-D441-AE81-566563C292C6}"/>
              </a:ext>
            </a:extLst>
          </p:cNvPr>
          <p:cNvPicPr>
            <a:picLocks noChangeAspect="1"/>
          </p:cNvPicPr>
          <p:nvPr/>
        </p:nvPicPr>
        <p:blipFill>
          <a:blip r:embed="rId4"/>
          <a:stretch>
            <a:fillRect/>
          </a:stretch>
        </p:blipFill>
        <p:spPr>
          <a:xfrm>
            <a:off x="978989" y="3955738"/>
            <a:ext cx="3540760" cy="2418935"/>
          </a:xfrm>
          <a:prstGeom prst="rect">
            <a:avLst/>
          </a:prstGeom>
        </p:spPr>
      </p:pic>
      <p:pic>
        <p:nvPicPr>
          <p:cNvPr id="6" name="Picture 5">
            <a:extLst>
              <a:ext uri="{FF2B5EF4-FFF2-40B4-BE49-F238E27FC236}">
                <a16:creationId xmlns:a16="http://schemas.microsoft.com/office/drawing/2014/main" id="{A718920C-9FF3-BC41-A18A-C278E6E5C54D}"/>
              </a:ext>
            </a:extLst>
          </p:cNvPr>
          <p:cNvPicPr>
            <a:picLocks noChangeAspect="1"/>
          </p:cNvPicPr>
          <p:nvPr/>
        </p:nvPicPr>
        <p:blipFill>
          <a:blip r:embed="rId5"/>
          <a:stretch>
            <a:fillRect/>
          </a:stretch>
        </p:blipFill>
        <p:spPr>
          <a:xfrm>
            <a:off x="7672253" y="3812608"/>
            <a:ext cx="3418840" cy="2335643"/>
          </a:xfrm>
          <a:prstGeom prst="rect">
            <a:avLst/>
          </a:prstGeom>
        </p:spPr>
      </p:pic>
    </p:spTree>
    <p:extLst>
      <p:ext uri="{BB962C8B-B14F-4D97-AF65-F5344CB8AC3E}">
        <p14:creationId xmlns:p14="http://schemas.microsoft.com/office/powerpoint/2010/main" val="50735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Value</a:t>
            </a:r>
          </a:p>
        </p:txBody>
      </p:sp>
      <p:pic>
        <p:nvPicPr>
          <p:cNvPr id="3" name="Picture 2">
            <a:extLst>
              <a:ext uri="{FF2B5EF4-FFF2-40B4-BE49-F238E27FC236}">
                <a16:creationId xmlns:a16="http://schemas.microsoft.com/office/drawing/2014/main" id="{36B1257A-1A8F-5E44-98B3-484B76A0888A}"/>
              </a:ext>
            </a:extLst>
          </p:cNvPr>
          <p:cNvPicPr>
            <a:picLocks noChangeAspect="1"/>
          </p:cNvPicPr>
          <p:nvPr/>
        </p:nvPicPr>
        <p:blipFill>
          <a:blip r:embed="rId2"/>
          <a:stretch>
            <a:fillRect/>
          </a:stretch>
        </p:blipFill>
        <p:spPr>
          <a:xfrm>
            <a:off x="743857" y="907393"/>
            <a:ext cx="3209834" cy="2192857"/>
          </a:xfrm>
          <a:prstGeom prst="rect">
            <a:avLst/>
          </a:prstGeom>
        </p:spPr>
      </p:pic>
      <p:pic>
        <p:nvPicPr>
          <p:cNvPr id="4" name="Picture 3">
            <a:extLst>
              <a:ext uri="{FF2B5EF4-FFF2-40B4-BE49-F238E27FC236}">
                <a16:creationId xmlns:a16="http://schemas.microsoft.com/office/drawing/2014/main" id="{E8596A0E-A82B-ED40-B63B-69709EF2F484}"/>
              </a:ext>
            </a:extLst>
          </p:cNvPr>
          <p:cNvPicPr>
            <a:picLocks noChangeAspect="1"/>
          </p:cNvPicPr>
          <p:nvPr/>
        </p:nvPicPr>
        <p:blipFill>
          <a:blip r:embed="rId3"/>
          <a:stretch>
            <a:fillRect/>
          </a:stretch>
        </p:blipFill>
        <p:spPr>
          <a:xfrm>
            <a:off x="6892108" y="754240"/>
            <a:ext cx="3915229" cy="2674760"/>
          </a:xfrm>
          <a:prstGeom prst="rect">
            <a:avLst/>
          </a:prstGeom>
        </p:spPr>
      </p:pic>
      <p:pic>
        <p:nvPicPr>
          <p:cNvPr id="6" name="Picture 5">
            <a:extLst>
              <a:ext uri="{FF2B5EF4-FFF2-40B4-BE49-F238E27FC236}">
                <a16:creationId xmlns:a16="http://schemas.microsoft.com/office/drawing/2014/main" id="{772E2FDC-C64D-224F-9401-9569DC6CF34F}"/>
              </a:ext>
            </a:extLst>
          </p:cNvPr>
          <p:cNvPicPr>
            <a:picLocks noChangeAspect="1"/>
          </p:cNvPicPr>
          <p:nvPr/>
        </p:nvPicPr>
        <p:blipFill>
          <a:blip r:embed="rId4"/>
          <a:stretch>
            <a:fillRect/>
          </a:stretch>
        </p:blipFill>
        <p:spPr>
          <a:xfrm>
            <a:off x="595811" y="3696791"/>
            <a:ext cx="3850763" cy="2630719"/>
          </a:xfrm>
          <a:prstGeom prst="rect">
            <a:avLst/>
          </a:prstGeom>
        </p:spPr>
      </p:pic>
      <p:pic>
        <p:nvPicPr>
          <p:cNvPr id="7" name="Picture 6">
            <a:extLst>
              <a:ext uri="{FF2B5EF4-FFF2-40B4-BE49-F238E27FC236}">
                <a16:creationId xmlns:a16="http://schemas.microsoft.com/office/drawing/2014/main" id="{2739C982-C2FA-8242-8B02-E457C833F3D2}"/>
              </a:ext>
            </a:extLst>
          </p:cNvPr>
          <p:cNvPicPr>
            <a:picLocks noChangeAspect="1"/>
          </p:cNvPicPr>
          <p:nvPr/>
        </p:nvPicPr>
        <p:blipFill>
          <a:blip r:embed="rId5"/>
          <a:stretch>
            <a:fillRect/>
          </a:stretch>
        </p:blipFill>
        <p:spPr>
          <a:xfrm>
            <a:off x="6691811" y="3696791"/>
            <a:ext cx="4045857" cy="2764001"/>
          </a:xfrm>
          <a:prstGeom prst="rect">
            <a:avLst/>
          </a:prstGeom>
        </p:spPr>
      </p:pic>
    </p:spTree>
    <p:extLst>
      <p:ext uri="{BB962C8B-B14F-4D97-AF65-F5344CB8AC3E}">
        <p14:creationId xmlns:p14="http://schemas.microsoft.com/office/powerpoint/2010/main" val="90796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0"/>
            <a:ext cx="2228096" cy="649756"/>
          </a:xfrm>
        </p:spPr>
        <p:txBody>
          <a:bodyPr>
            <a:normAutofit fontScale="90000"/>
          </a:bodyPr>
          <a:lstStyle/>
          <a:p>
            <a:r>
              <a:rPr lang="en-US" sz="2400" dirty="0"/>
              <a:t>Participants w/ sig. </a:t>
            </a:r>
            <a:r>
              <a:rPr lang="en-US" sz="2400" dirty="0" err="1"/>
              <a:t>rtRamp</a:t>
            </a:r>
            <a:r>
              <a:rPr lang="en-US" sz="2400" dirty="0"/>
              <a:t>-</a:t>
            </a:r>
          </a:p>
        </p:txBody>
      </p:sp>
      <p:pic>
        <p:nvPicPr>
          <p:cNvPr id="6" name="Picture 5">
            <a:extLst>
              <a:ext uri="{FF2B5EF4-FFF2-40B4-BE49-F238E27FC236}">
                <a16:creationId xmlns:a16="http://schemas.microsoft.com/office/drawing/2014/main" id="{9837AB5B-FC3D-C94C-85A6-BC069783D618}"/>
              </a:ext>
            </a:extLst>
          </p:cNvPr>
          <p:cNvPicPr>
            <a:picLocks noChangeAspect="1"/>
          </p:cNvPicPr>
          <p:nvPr/>
        </p:nvPicPr>
        <p:blipFill>
          <a:blip r:embed="rId3"/>
          <a:stretch>
            <a:fillRect/>
          </a:stretch>
        </p:blipFill>
        <p:spPr>
          <a:xfrm>
            <a:off x="6690397" y="832776"/>
            <a:ext cx="3395541" cy="2319726"/>
          </a:xfrm>
          <a:prstGeom prst="rect">
            <a:avLst/>
          </a:prstGeom>
        </p:spPr>
      </p:pic>
      <p:pic>
        <p:nvPicPr>
          <p:cNvPr id="7" name="Picture 6">
            <a:extLst>
              <a:ext uri="{FF2B5EF4-FFF2-40B4-BE49-F238E27FC236}">
                <a16:creationId xmlns:a16="http://schemas.microsoft.com/office/drawing/2014/main" id="{DF810BDB-4E83-A34C-BEA6-393C78E156FE}"/>
              </a:ext>
            </a:extLst>
          </p:cNvPr>
          <p:cNvPicPr>
            <a:picLocks noChangeAspect="1"/>
          </p:cNvPicPr>
          <p:nvPr/>
        </p:nvPicPr>
        <p:blipFill>
          <a:blip r:embed="rId4"/>
          <a:stretch>
            <a:fillRect/>
          </a:stretch>
        </p:blipFill>
        <p:spPr>
          <a:xfrm>
            <a:off x="689792" y="1087408"/>
            <a:ext cx="3427548" cy="2341592"/>
          </a:xfrm>
          <a:prstGeom prst="rect">
            <a:avLst/>
          </a:prstGeom>
        </p:spPr>
      </p:pic>
      <p:pic>
        <p:nvPicPr>
          <p:cNvPr id="8" name="Picture 7">
            <a:extLst>
              <a:ext uri="{FF2B5EF4-FFF2-40B4-BE49-F238E27FC236}">
                <a16:creationId xmlns:a16="http://schemas.microsoft.com/office/drawing/2014/main" id="{8AECB1FC-C687-9D47-93CC-616CEF4C8CB8}"/>
              </a:ext>
            </a:extLst>
          </p:cNvPr>
          <p:cNvPicPr>
            <a:picLocks noChangeAspect="1"/>
          </p:cNvPicPr>
          <p:nvPr/>
        </p:nvPicPr>
        <p:blipFill>
          <a:blip r:embed="rId5"/>
          <a:stretch>
            <a:fillRect/>
          </a:stretch>
        </p:blipFill>
        <p:spPr>
          <a:xfrm>
            <a:off x="926606" y="3866652"/>
            <a:ext cx="3200994" cy="2186818"/>
          </a:xfrm>
          <a:prstGeom prst="rect">
            <a:avLst/>
          </a:prstGeom>
        </p:spPr>
      </p:pic>
      <p:sp>
        <p:nvSpPr>
          <p:cNvPr id="9" name="TextBox 8">
            <a:extLst>
              <a:ext uri="{FF2B5EF4-FFF2-40B4-BE49-F238E27FC236}">
                <a16:creationId xmlns:a16="http://schemas.microsoft.com/office/drawing/2014/main" id="{8609036C-D805-6A41-874F-8919767C7DC4}"/>
              </a:ext>
            </a:extLst>
          </p:cNvPr>
          <p:cNvSpPr txBox="1"/>
          <p:nvPr/>
        </p:nvSpPr>
        <p:spPr>
          <a:xfrm>
            <a:off x="175470" y="6121790"/>
            <a:ext cx="5645520" cy="369332"/>
          </a:xfrm>
          <a:prstGeom prst="rect">
            <a:avLst/>
          </a:prstGeom>
          <a:noFill/>
        </p:spPr>
        <p:txBody>
          <a:bodyPr wrap="none" rtlCol="0">
            <a:spAutoFit/>
          </a:bodyPr>
          <a:lstStyle/>
          <a:p>
            <a:r>
              <a:rPr lang="en-US" dirty="0"/>
              <a:t>As expected, the faster the RT, the least sensitive to value</a:t>
            </a:r>
          </a:p>
        </p:txBody>
      </p:sp>
      <p:pic>
        <p:nvPicPr>
          <p:cNvPr id="10" name="Picture 9">
            <a:extLst>
              <a:ext uri="{FF2B5EF4-FFF2-40B4-BE49-F238E27FC236}">
                <a16:creationId xmlns:a16="http://schemas.microsoft.com/office/drawing/2014/main" id="{9A8A5275-9C84-0643-A7E7-1FF2C356A45F}"/>
              </a:ext>
            </a:extLst>
          </p:cNvPr>
          <p:cNvPicPr>
            <a:picLocks noChangeAspect="1"/>
          </p:cNvPicPr>
          <p:nvPr/>
        </p:nvPicPr>
        <p:blipFill>
          <a:blip r:embed="rId6"/>
          <a:stretch>
            <a:fillRect/>
          </a:stretch>
        </p:blipFill>
        <p:spPr>
          <a:xfrm>
            <a:off x="6578598" y="3774960"/>
            <a:ext cx="3601720" cy="2460581"/>
          </a:xfrm>
          <a:prstGeom prst="rect">
            <a:avLst/>
          </a:prstGeom>
        </p:spPr>
      </p:pic>
    </p:spTree>
    <p:extLst>
      <p:ext uri="{BB962C8B-B14F-4D97-AF65-F5344CB8AC3E}">
        <p14:creationId xmlns:p14="http://schemas.microsoft.com/office/powerpoint/2010/main" val="331559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78378" y="-340457"/>
            <a:ext cx="12797256" cy="7198457"/>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gambled&gt;40% &amp; &lt;60%; n=9</a:t>
            </a:r>
          </a:p>
        </p:txBody>
      </p:sp>
      <p:pic>
        <p:nvPicPr>
          <p:cNvPr id="6" name="Picture 5">
            <a:extLst>
              <a:ext uri="{FF2B5EF4-FFF2-40B4-BE49-F238E27FC236}">
                <a16:creationId xmlns:a16="http://schemas.microsoft.com/office/drawing/2014/main" id="{1DE2648D-B0A1-114B-B44E-CE67C352E8B6}"/>
              </a:ext>
            </a:extLst>
          </p:cNvPr>
          <p:cNvPicPr>
            <a:picLocks noChangeAspect="1"/>
          </p:cNvPicPr>
          <p:nvPr/>
        </p:nvPicPr>
        <p:blipFill>
          <a:blip r:embed="rId3"/>
          <a:stretch>
            <a:fillRect/>
          </a:stretch>
        </p:blipFill>
        <p:spPr>
          <a:xfrm>
            <a:off x="889572" y="1103860"/>
            <a:ext cx="3490839" cy="2384831"/>
          </a:xfrm>
          <a:prstGeom prst="rect">
            <a:avLst/>
          </a:prstGeom>
        </p:spPr>
      </p:pic>
      <p:pic>
        <p:nvPicPr>
          <p:cNvPr id="7" name="Picture 6">
            <a:extLst>
              <a:ext uri="{FF2B5EF4-FFF2-40B4-BE49-F238E27FC236}">
                <a16:creationId xmlns:a16="http://schemas.microsoft.com/office/drawing/2014/main" id="{66B1D918-FD7E-8B43-9B92-FD99A88D0D0B}"/>
              </a:ext>
            </a:extLst>
          </p:cNvPr>
          <p:cNvPicPr>
            <a:picLocks noChangeAspect="1"/>
          </p:cNvPicPr>
          <p:nvPr/>
        </p:nvPicPr>
        <p:blipFill>
          <a:blip r:embed="rId4"/>
          <a:stretch>
            <a:fillRect/>
          </a:stretch>
        </p:blipFill>
        <p:spPr>
          <a:xfrm>
            <a:off x="7456354" y="1336046"/>
            <a:ext cx="3063600" cy="2092954"/>
          </a:xfrm>
          <a:prstGeom prst="rect">
            <a:avLst/>
          </a:prstGeom>
        </p:spPr>
      </p:pic>
      <p:pic>
        <p:nvPicPr>
          <p:cNvPr id="8" name="Picture 7">
            <a:extLst>
              <a:ext uri="{FF2B5EF4-FFF2-40B4-BE49-F238E27FC236}">
                <a16:creationId xmlns:a16="http://schemas.microsoft.com/office/drawing/2014/main" id="{C6C96147-6C44-1D44-9C45-EB5EEE70A505}"/>
              </a:ext>
            </a:extLst>
          </p:cNvPr>
          <p:cNvPicPr>
            <a:picLocks noChangeAspect="1"/>
          </p:cNvPicPr>
          <p:nvPr/>
        </p:nvPicPr>
        <p:blipFill>
          <a:blip r:embed="rId5"/>
          <a:stretch>
            <a:fillRect/>
          </a:stretch>
        </p:blipFill>
        <p:spPr>
          <a:xfrm>
            <a:off x="7576457" y="3973378"/>
            <a:ext cx="3314337" cy="2264250"/>
          </a:xfrm>
          <a:prstGeom prst="rect">
            <a:avLst/>
          </a:prstGeom>
        </p:spPr>
      </p:pic>
      <p:pic>
        <p:nvPicPr>
          <p:cNvPr id="9" name="Picture 8">
            <a:extLst>
              <a:ext uri="{FF2B5EF4-FFF2-40B4-BE49-F238E27FC236}">
                <a16:creationId xmlns:a16="http://schemas.microsoft.com/office/drawing/2014/main" id="{55064ED9-6C1B-834F-916C-8746473A136F}"/>
              </a:ext>
            </a:extLst>
          </p:cNvPr>
          <p:cNvPicPr>
            <a:picLocks noChangeAspect="1"/>
          </p:cNvPicPr>
          <p:nvPr/>
        </p:nvPicPr>
        <p:blipFill>
          <a:blip r:embed="rId6"/>
          <a:stretch>
            <a:fillRect/>
          </a:stretch>
        </p:blipFill>
        <p:spPr>
          <a:xfrm>
            <a:off x="1301206" y="3814333"/>
            <a:ext cx="3314337" cy="2264250"/>
          </a:xfrm>
          <a:prstGeom prst="rect">
            <a:avLst/>
          </a:prstGeom>
        </p:spPr>
      </p:pic>
    </p:spTree>
    <p:extLst>
      <p:ext uri="{BB962C8B-B14F-4D97-AF65-F5344CB8AC3E}">
        <p14:creationId xmlns:p14="http://schemas.microsoft.com/office/powerpoint/2010/main" val="110410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sensitive to value</a:t>
            </a:r>
          </a:p>
        </p:txBody>
      </p:sp>
      <p:pic>
        <p:nvPicPr>
          <p:cNvPr id="2" name="Picture 1">
            <a:extLst>
              <a:ext uri="{FF2B5EF4-FFF2-40B4-BE49-F238E27FC236}">
                <a16:creationId xmlns:a16="http://schemas.microsoft.com/office/drawing/2014/main" id="{4FC30C2B-8BA0-2346-960A-7665C6BFF04A}"/>
              </a:ext>
            </a:extLst>
          </p:cNvPr>
          <p:cNvPicPr>
            <a:picLocks noChangeAspect="1"/>
          </p:cNvPicPr>
          <p:nvPr/>
        </p:nvPicPr>
        <p:blipFill>
          <a:blip r:embed="rId3"/>
          <a:stretch>
            <a:fillRect/>
          </a:stretch>
        </p:blipFill>
        <p:spPr>
          <a:xfrm>
            <a:off x="7851652" y="1253148"/>
            <a:ext cx="3008370" cy="2055223"/>
          </a:xfrm>
          <a:prstGeom prst="rect">
            <a:avLst/>
          </a:prstGeom>
        </p:spPr>
      </p:pic>
      <p:pic>
        <p:nvPicPr>
          <p:cNvPr id="3" name="Picture 2">
            <a:extLst>
              <a:ext uri="{FF2B5EF4-FFF2-40B4-BE49-F238E27FC236}">
                <a16:creationId xmlns:a16="http://schemas.microsoft.com/office/drawing/2014/main" id="{81FF63C0-11F7-2342-A5DE-D421FAD4CA31}"/>
              </a:ext>
            </a:extLst>
          </p:cNvPr>
          <p:cNvPicPr>
            <a:picLocks noChangeAspect="1"/>
          </p:cNvPicPr>
          <p:nvPr/>
        </p:nvPicPr>
        <p:blipFill>
          <a:blip r:embed="rId4"/>
          <a:stretch>
            <a:fillRect/>
          </a:stretch>
        </p:blipFill>
        <p:spPr>
          <a:xfrm>
            <a:off x="830943" y="1162576"/>
            <a:ext cx="3662680" cy="2502227"/>
          </a:xfrm>
          <a:prstGeom prst="rect">
            <a:avLst/>
          </a:prstGeom>
        </p:spPr>
      </p:pic>
      <p:pic>
        <p:nvPicPr>
          <p:cNvPr id="11" name="Picture 10">
            <a:extLst>
              <a:ext uri="{FF2B5EF4-FFF2-40B4-BE49-F238E27FC236}">
                <a16:creationId xmlns:a16="http://schemas.microsoft.com/office/drawing/2014/main" id="{35B497BC-F91C-C644-AF93-B40EA0EEC653}"/>
              </a:ext>
            </a:extLst>
          </p:cNvPr>
          <p:cNvPicPr>
            <a:picLocks noChangeAspect="1"/>
          </p:cNvPicPr>
          <p:nvPr/>
        </p:nvPicPr>
        <p:blipFill>
          <a:blip r:embed="rId5"/>
          <a:stretch>
            <a:fillRect/>
          </a:stretch>
        </p:blipFill>
        <p:spPr>
          <a:xfrm>
            <a:off x="8352687" y="4095353"/>
            <a:ext cx="3140166" cy="2145262"/>
          </a:xfrm>
          <a:prstGeom prst="rect">
            <a:avLst/>
          </a:prstGeom>
        </p:spPr>
      </p:pic>
      <p:pic>
        <p:nvPicPr>
          <p:cNvPr id="12" name="Picture 11">
            <a:extLst>
              <a:ext uri="{FF2B5EF4-FFF2-40B4-BE49-F238E27FC236}">
                <a16:creationId xmlns:a16="http://schemas.microsoft.com/office/drawing/2014/main" id="{0718BF22-F385-5A40-8395-99A00AE49547}"/>
              </a:ext>
            </a:extLst>
          </p:cNvPr>
          <p:cNvPicPr>
            <a:picLocks noChangeAspect="1"/>
          </p:cNvPicPr>
          <p:nvPr/>
        </p:nvPicPr>
        <p:blipFill>
          <a:blip r:embed="rId6"/>
          <a:stretch>
            <a:fillRect/>
          </a:stretch>
        </p:blipFill>
        <p:spPr>
          <a:xfrm>
            <a:off x="830943" y="4047758"/>
            <a:ext cx="3209834" cy="2192857"/>
          </a:xfrm>
          <a:prstGeom prst="rect">
            <a:avLst/>
          </a:prstGeom>
        </p:spPr>
      </p:pic>
    </p:spTree>
    <p:extLst>
      <p:ext uri="{BB962C8B-B14F-4D97-AF65-F5344CB8AC3E}">
        <p14:creationId xmlns:p14="http://schemas.microsoft.com/office/powerpoint/2010/main" val="395505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4567646"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9335589" y="674913"/>
            <a:ext cx="704039" cy="369332"/>
          </a:xfrm>
          <a:prstGeom prst="rect">
            <a:avLst/>
          </a:prstGeom>
          <a:noFill/>
        </p:spPr>
        <p:txBody>
          <a:bodyPr wrap="none" rtlCol="0">
            <a:spAutoFit/>
          </a:bodyPr>
          <a:lstStyle/>
          <a:p>
            <a:r>
              <a:rPr lang="en-US" dirty="0"/>
              <a:t>Value</a:t>
            </a:r>
          </a:p>
        </p:txBody>
      </p:sp>
      <p:sp>
        <p:nvSpPr>
          <p:cNvPr id="9" name="Title 1">
            <a:extLst>
              <a:ext uri="{FF2B5EF4-FFF2-40B4-BE49-F238E27FC236}">
                <a16:creationId xmlns:a16="http://schemas.microsoft.com/office/drawing/2014/main" id="{877D590E-0679-5D46-8BAA-5DD127648F24}"/>
              </a:ext>
            </a:extLst>
          </p:cNvPr>
          <p:cNvSpPr>
            <a:spLocks noGrp="1"/>
          </p:cNvSpPr>
          <p:nvPr>
            <p:ph type="title"/>
          </p:nvPr>
        </p:nvSpPr>
        <p:spPr>
          <a:xfrm>
            <a:off x="256302" y="534701"/>
            <a:ext cx="2228096" cy="649756"/>
          </a:xfrm>
        </p:spPr>
        <p:txBody>
          <a:bodyPr>
            <a:normAutofit fontScale="90000"/>
          </a:bodyPr>
          <a:lstStyle/>
          <a:p>
            <a:r>
              <a:rPr lang="en-US" sz="2400" dirty="0"/>
              <a:t>Participants who are sensitive to value breakdown by condition</a:t>
            </a:r>
          </a:p>
        </p:txBody>
      </p:sp>
      <p:pic>
        <p:nvPicPr>
          <p:cNvPr id="3" name="Picture 2">
            <a:extLst>
              <a:ext uri="{FF2B5EF4-FFF2-40B4-BE49-F238E27FC236}">
                <a16:creationId xmlns:a16="http://schemas.microsoft.com/office/drawing/2014/main" id="{E4B60E40-02D8-4293-A87D-6032CD7AEEC9}"/>
              </a:ext>
            </a:extLst>
          </p:cNvPr>
          <p:cNvPicPr>
            <a:picLocks noChangeAspect="1"/>
          </p:cNvPicPr>
          <p:nvPr/>
        </p:nvPicPr>
        <p:blipFill>
          <a:blip r:embed="rId2"/>
          <a:stretch>
            <a:fillRect/>
          </a:stretch>
        </p:blipFill>
        <p:spPr>
          <a:xfrm>
            <a:off x="8016627" y="4918186"/>
            <a:ext cx="2637924" cy="1582128"/>
          </a:xfrm>
          <a:prstGeom prst="rect">
            <a:avLst/>
          </a:prstGeom>
        </p:spPr>
      </p:pic>
      <p:pic>
        <p:nvPicPr>
          <p:cNvPr id="10" name="Picture 9">
            <a:extLst>
              <a:ext uri="{FF2B5EF4-FFF2-40B4-BE49-F238E27FC236}">
                <a16:creationId xmlns:a16="http://schemas.microsoft.com/office/drawing/2014/main" id="{44C5B2F6-09C0-49D0-9091-7D2077441504}"/>
              </a:ext>
            </a:extLst>
          </p:cNvPr>
          <p:cNvPicPr>
            <a:picLocks noChangeAspect="1"/>
          </p:cNvPicPr>
          <p:nvPr/>
        </p:nvPicPr>
        <p:blipFill>
          <a:blip r:embed="rId3"/>
          <a:stretch>
            <a:fillRect/>
          </a:stretch>
        </p:blipFill>
        <p:spPr>
          <a:xfrm>
            <a:off x="8016627" y="3336237"/>
            <a:ext cx="2357810" cy="1414126"/>
          </a:xfrm>
          <a:prstGeom prst="rect">
            <a:avLst/>
          </a:prstGeom>
        </p:spPr>
      </p:pic>
      <p:pic>
        <p:nvPicPr>
          <p:cNvPr id="11" name="Picture 10">
            <a:extLst>
              <a:ext uri="{FF2B5EF4-FFF2-40B4-BE49-F238E27FC236}">
                <a16:creationId xmlns:a16="http://schemas.microsoft.com/office/drawing/2014/main" id="{C89EA31A-EBFD-4D98-AFBA-CB1888C503C1}"/>
              </a:ext>
            </a:extLst>
          </p:cNvPr>
          <p:cNvPicPr>
            <a:picLocks noChangeAspect="1"/>
          </p:cNvPicPr>
          <p:nvPr/>
        </p:nvPicPr>
        <p:blipFill>
          <a:blip r:embed="rId4"/>
          <a:stretch>
            <a:fillRect/>
          </a:stretch>
        </p:blipFill>
        <p:spPr>
          <a:xfrm>
            <a:off x="8016628" y="1690398"/>
            <a:ext cx="2469400" cy="1481054"/>
          </a:xfrm>
          <a:prstGeom prst="rect">
            <a:avLst/>
          </a:prstGeom>
        </p:spPr>
      </p:pic>
      <p:pic>
        <p:nvPicPr>
          <p:cNvPr id="12" name="Picture 11">
            <a:extLst>
              <a:ext uri="{FF2B5EF4-FFF2-40B4-BE49-F238E27FC236}">
                <a16:creationId xmlns:a16="http://schemas.microsoft.com/office/drawing/2014/main" id="{4495C988-B8AB-4E01-A97D-B2AB987C28B1}"/>
              </a:ext>
            </a:extLst>
          </p:cNvPr>
          <p:cNvPicPr>
            <a:picLocks noChangeAspect="1"/>
          </p:cNvPicPr>
          <p:nvPr/>
        </p:nvPicPr>
        <p:blipFill>
          <a:blip r:embed="rId5"/>
          <a:stretch>
            <a:fillRect/>
          </a:stretch>
        </p:blipFill>
        <p:spPr>
          <a:xfrm>
            <a:off x="2086476" y="4651476"/>
            <a:ext cx="3082617" cy="1848838"/>
          </a:xfrm>
          <a:prstGeom prst="rect">
            <a:avLst/>
          </a:prstGeom>
        </p:spPr>
      </p:pic>
      <p:pic>
        <p:nvPicPr>
          <p:cNvPr id="13" name="Picture 12">
            <a:extLst>
              <a:ext uri="{FF2B5EF4-FFF2-40B4-BE49-F238E27FC236}">
                <a16:creationId xmlns:a16="http://schemas.microsoft.com/office/drawing/2014/main" id="{5C8B374B-866E-47E8-AA9B-30D2153EA75C}"/>
              </a:ext>
            </a:extLst>
          </p:cNvPr>
          <p:cNvPicPr>
            <a:picLocks noChangeAspect="1"/>
          </p:cNvPicPr>
          <p:nvPr/>
        </p:nvPicPr>
        <p:blipFill>
          <a:blip r:embed="rId6"/>
          <a:stretch>
            <a:fillRect/>
          </a:stretch>
        </p:blipFill>
        <p:spPr>
          <a:xfrm>
            <a:off x="2086476" y="2938222"/>
            <a:ext cx="2879224" cy="1726851"/>
          </a:xfrm>
          <a:prstGeom prst="rect">
            <a:avLst/>
          </a:prstGeom>
        </p:spPr>
      </p:pic>
      <p:pic>
        <p:nvPicPr>
          <p:cNvPr id="14" name="Picture 13">
            <a:extLst>
              <a:ext uri="{FF2B5EF4-FFF2-40B4-BE49-F238E27FC236}">
                <a16:creationId xmlns:a16="http://schemas.microsoft.com/office/drawing/2014/main" id="{3BB7D6BB-AA79-41E5-9037-8721EDF3A78A}"/>
              </a:ext>
            </a:extLst>
          </p:cNvPr>
          <p:cNvPicPr>
            <a:picLocks noChangeAspect="1"/>
          </p:cNvPicPr>
          <p:nvPr/>
        </p:nvPicPr>
        <p:blipFill>
          <a:blip r:embed="rId7"/>
          <a:stretch>
            <a:fillRect/>
          </a:stretch>
        </p:blipFill>
        <p:spPr>
          <a:xfrm>
            <a:off x="2086476" y="1158704"/>
            <a:ext cx="3082617" cy="1848838"/>
          </a:xfrm>
          <a:prstGeom prst="rect">
            <a:avLst/>
          </a:prstGeom>
        </p:spPr>
      </p:pic>
    </p:spTree>
    <p:extLst>
      <p:ext uri="{BB962C8B-B14F-4D97-AF65-F5344CB8AC3E}">
        <p14:creationId xmlns:p14="http://schemas.microsoft.com/office/powerpoint/2010/main" val="340739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BD2566-E7AC-40E0-9874-42C0B2E8289D}"/>
              </a:ext>
            </a:extLst>
          </p:cNvPr>
          <p:cNvSpPr>
            <a:spLocks noGrp="1"/>
          </p:cNvSpPr>
          <p:nvPr>
            <p:ph type="title"/>
          </p:nvPr>
        </p:nvSpPr>
        <p:spPr>
          <a:xfrm>
            <a:off x="256302" y="534701"/>
            <a:ext cx="2228096" cy="649756"/>
          </a:xfrm>
        </p:spPr>
        <p:txBody>
          <a:bodyPr>
            <a:normAutofit fontScale="90000"/>
          </a:bodyPr>
          <a:lstStyle/>
          <a:p>
            <a:r>
              <a:rPr lang="en-US" sz="2400" dirty="0"/>
              <a:t>People who failed 0 or 1 catch trials i.e. </a:t>
            </a:r>
            <a:r>
              <a:rPr lang="en-US" sz="2400" dirty="0" err="1"/>
              <a:t>CatchSuccess</a:t>
            </a:r>
            <a:endParaRPr lang="en-US" sz="2400" dirty="0"/>
          </a:p>
        </p:txBody>
      </p:sp>
      <p:pic>
        <p:nvPicPr>
          <p:cNvPr id="5" name="Picture 4">
            <a:extLst>
              <a:ext uri="{FF2B5EF4-FFF2-40B4-BE49-F238E27FC236}">
                <a16:creationId xmlns:a16="http://schemas.microsoft.com/office/drawing/2014/main" id="{4FD8BD03-5E32-456A-B383-69D284F04337}"/>
              </a:ext>
            </a:extLst>
          </p:cNvPr>
          <p:cNvPicPr>
            <a:picLocks noChangeAspect="1"/>
          </p:cNvPicPr>
          <p:nvPr/>
        </p:nvPicPr>
        <p:blipFill>
          <a:blip r:embed="rId2"/>
          <a:stretch>
            <a:fillRect/>
          </a:stretch>
        </p:blipFill>
        <p:spPr>
          <a:xfrm>
            <a:off x="640856" y="1328588"/>
            <a:ext cx="4459976" cy="2674926"/>
          </a:xfrm>
          <a:prstGeom prst="rect">
            <a:avLst/>
          </a:prstGeom>
        </p:spPr>
      </p:pic>
      <p:pic>
        <p:nvPicPr>
          <p:cNvPr id="6" name="Picture 5">
            <a:extLst>
              <a:ext uri="{FF2B5EF4-FFF2-40B4-BE49-F238E27FC236}">
                <a16:creationId xmlns:a16="http://schemas.microsoft.com/office/drawing/2014/main" id="{EE1CFBD4-D3AB-4CBA-A35A-80ACAE6976D1}"/>
              </a:ext>
            </a:extLst>
          </p:cNvPr>
          <p:cNvPicPr>
            <a:picLocks noChangeAspect="1"/>
          </p:cNvPicPr>
          <p:nvPr/>
        </p:nvPicPr>
        <p:blipFill>
          <a:blip r:embed="rId3"/>
          <a:stretch>
            <a:fillRect/>
          </a:stretch>
        </p:blipFill>
        <p:spPr>
          <a:xfrm>
            <a:off x="7032549" y="1440873"/>
            <a:ext cx="4272760" cy="2562641"/>
          </a:xfrm>
          <a:prstGeom prst="rect">
            <a:avLst/>
          </a:prstGeom>
        </p:spPr>
      </p:pic>
      <p:pic>
        <p:nvPicPr>
          <p:cNvPr id="7" name="Picture 6">
            <a:extLst>
              <a:ext uri="{FF2B5EF4-FFF2-40B4-BE49-F238E27FC236}">
                <a16:creationId xmlns:a16="http://schemas.microsoft.com/office/drawing/2014/main" id="{1AC3A4C1-9B87-4218-9083-3635174FFF97}"/>
              </a:ext>
            </a:extLst>
          </p:cNvPr>
          <p:cNvPicPr>
            <a:picLocks noChangeAspect="1"/>
          </p:cNvPicPr>
          <p:nvPr/>
        </p:nvPicPr>
        <p:blipFill>
          <a:blip r:embed="rId4"/>
          <a:stretch>
            <a:fillRect/>
          </a:stretch>
        </p:blipFill>
        <p:spPr>
          <a:xfrm>
            <a:off x="6938941" y="4079664"/>
            <a:ext cx="4459976" cy="2674926"/>
          </a:xfrm>
          <a:prstGeom prst="rect">
            <a:avLst/>
          </a:prstGeom>
        </p:spPr>
      </p:pic>
      <p:pic>
        <p:nvPicPr>
          <p:cNvPr id="8" name="Picture 7">
            <a:extLst>
              <a:ext uri="{FF2B5EF4-FFF2-40B4-BE49-F238E27FC236}">
                <a16:creationId xmlns:a16="http://schemas.microsoft.com/office/drawing/2014/main" id="{2A4C9AF7-4865-4994-B542-12778925A322}"/>
              </a:ext>
            </a:extLst>
          </p:cNvPr>
          <p:cNvPicPr>
            <a:picLocks noChangeAspect="1"/>
          </p:cNvPicPr>
          <p:nvPr/>
        </p:nvPicPr>
        <p:blipFill>
          <a:blip r:embed="rId5"/>
          <a:stretch>
            <a:fillRect/>
          </a:stretch>
        </p:blipFill>
        <p:spPr>
          <a:xfrm>
            <a:off x="734464" y="4003514"/>
            <a:ext cx="4272760" cy="2562641"/>
          </a:xfrm>
          <a:prstGeom prst="rect">
            <a:avLst/>
          </a:prstGeom>
        </p:spPr>
      </p:pic>
    </p:spTree>
    <p:extLst>
      <p:ext uri="{BB962C8B-B14F-4D97-AF65-F5344CB8AC3E}">
        <p14:creationId xmlns:p14="http://schemas.microsoft.com/office/powerpoint/2010/main" val="94261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3966199"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8312073" y="651464"/>
            <a:ext cx="704039" cy="369332"/>
          </a:xfrm>
          <a:prstGeom prst="rect">
            <a:avLst/>
          </a:prstGeom>
          <a:noFill/>
        </p:spPr>
        <p:txBody>
          <a:bodyPr wrap="none" rtlCol="0">
            <a:spAutoFit/>
          </a:bodyPr>
          <a:lstStyle/>
          <a:p>
            <a:r>
              <a:rPr lang="en-US" dirty="0"/>
              <a:t>Value</a:t>
            </a:r>
          </a:p>
        </p:txBody>
      </p:sp>
      <p:sp>
        <p:nvSpPr>
          <p:cNvPr id="9" name="Title 1">
            <a:extLst>
              <a:ext uri="{FF2B5EF4-FFF2-40B4-BE49-F238E27FC236}">
                <a16:creationId xmlns:a16="http://schemas.microsoft.com/office/drawing/2014/main" id="{877D590E-0679-5D46-8BAA-5DD127648F24}"/>
              </a:ext>
            </a:extLst>
          </p:cNvPr>
          <p:cNvSpPr>
            <a:spLocks noGrp="1"/>
          </p:cNvSpPr>
          <p:nvPr>
            <p:ph type="title"/>
          </p:nvPr>
        </p:nvSpPr>
        <p:spPr>
          <a:xfrm>
            <a:off x="256302" y="534701"/>
            <a:ext cx="2228096" cy="649756"/>
          </a:xfrm>
        </p:spPr>
        <p:txBody>
          <a:bodyPr>
            <a:normAutofit fontScale="90000"/>
          </a:bodyPr>
          <a:lstStyle/>
          <a:p>
            <a:r>
              <a:rPr lang="en-US" sz="2400" dirty="0" err="1"/>
              <a:t>CatchSuccess</a:t>
            </a:r>
            <a:r>
              <a:rPr lang="en-US" sz="2400" dirty="0"/>
              <a:t> breakdown by condition</a:t>
            </a:r>
          </a:p>
        </p:txBody>
      </p:sp>
      <p:pic>
        <p:nvPicPr>
          <p:cNvPr id="3" name="Picture 2">
            <a:extLst>
              <a:ext uri="{FF2B5EF4-FFF2-40B4-BE49-F238E27FC236}">
                <a16:creationId xmlns:a16="http://schemas.microsoft.com/office/drawing/2014/main" id="{BAA7FE7C-C90C-4858-A536-4B0573F51EC5}"/>
              </a:ext>
            </a:extLst>
          </p:cNvPr>
          <p:cNvPicPr>
            <a:picLocks noChangeAspect="1"/>
          </p:cNvPicPr>
          <p:nvPr/>
        </p:nvPicPr>
        <p:blipFill>
          <a:blip r:embed="rId2"/>
          <a:stretch>
            <a:fillRect/>
          </a:stretch>
        </p:blipFill>
        <p:spPr>
          <a:xfrm>
            <a:off x="2828970" y="1264235"/>
            <a:ext cx="2721051" cy="1631985"/>
          </a:xfrm>
          <a:prstGeom prst="rect">
            <a:avLst/>
          </a:prstGeom>
        </p:spPr>
      </p:pic>
      <p:pic>
        <p:nvPicPr>
          <p:cNvPr id="10" name="Picture 9">
            <a:extLst>
              <a:ext uri="{FF2B5EF4-FFF2-40B4-BE49-F238E27FC236}">
                <a16:creationId xmlns:a16="http://schemas.microsoft.com/office/drawing/2014/main" id="{862025B8-ED4D-41B9-AADA-DF5C4356BECB}"/>
              </a:ext>
            </a:extLst>
          </p:cNvPr>
          <p:cNvPicPr>
            <a:picLocks noChangeAspect="1"/>
          </p:cNvPicPr>
          <p:nvPr/>
        </p:nvPicPr>
        <p:blipFill>
          <a:blip r:embed="rId3"/>
          <a:stretch>
            <a:fillRect/>
          </a:stretch>
        </p:blipFill>
        <p:spPr>
          <a:xfrm>
            <a:off x="2676570" y="3096504"/>
            <a:ext cx="2721051" cy="1631985"/>
          </a:xfrm>
          <a:prstGeom prst="rect">
            <a:avLst/>
          </a:prstGeom>
        </p:spPr>
      </p:pic>
      <p:pic>
        <p:nvPicPr>
          <p:cNvPr id="11" name="Picture 10">
            <a:extLst>
              <a:ext uri="{FF2B5EF4-FFF2-40B4-BE49-F238E27FC236}">
                <a16:creationId xmlns:a16="http://schemas.microsoft.com/office/drawing/2014/main" id="{E2844D19-42D8-4E68-A922-B9BF7484F8B9}"/>
              </a:ext>
            </a:extLst>
          </p:cNvPr>
          <p:cNvPicPr>
            <a:picLocks noChangeAspect="1"/>
          </p:cNvPicPr>
          <p:nvPr/>
        </p:nvPicPr>
        <p:blipFill>
          <a:blip r:embed="rId4"/>
          <a:stretch>
            <a:fillRect/>
          </a:stretch>
        </p:blipFill>
        <p:spPr>
          <a:xfrm>
            <a:off x="2676570" y="5051970"/>
            <a:ext cx="2721051" cy="1631984"/>
          </a:xfrm>
          <a:prstGeom prst="rect">
            <a:avLst/>
          </a:prstGeom>
        </p:spPr>
      </p:pic>
      <p:pic>
        <p:nvPicPr>
          <p:cNvPr id="12" name="Picture 11">
            <a:extLst>
              <a:ext uri="{FF2B5EF4-FFF2-40B4-BE49-F238E27FC236}">
                <a16:creationId xmlns:a16="http://schemas.microsoft.com/office/drawing/2014/main" id="{1FAC67B3-E1A9-4841-A929-B0AC1E1DCF9A}"/>
              </a:ext>
            </a:extLst>
          </p:cNvPr>
          <p:cNvPicPr>
            <a:picLocks noChangeAspect="1"/>
          </p:cNvPicPr>
          <p:nvPr/>
        </p:nvPicPr>
        <p:blipFill>
          <a:blip r:embed="rId5"/>
          <a:stretch>
            <a:fillRect/>
          </a:stretch>
        </p:blipFill>
        <p:spPr>
          <a:xfrm>
            <a:off x="7197810" y="1102338"/>
            <a:ext cx="2932566" cy="1758843"/>
          </a:xfrm>
          <a:prstGeom prst="rect">
            <a:avLst/>
          </a:prstGeom>
        </p:spPr>
      </p:pic>
      <p:pic>
        <p:nvPicPr>
          <p:cNvPr id="13" name="Picture 12">
            <a:extLst>
              <a:ext uri="{FF2B5EF4-FFF2-40B4-BE49-F238E27FC236}">
                <a16:creationId xmlns:a16="http://schemas.microsoft.com/office/drawing/2014/main" id="{DCF95450-E256-48A5-9BFD-ECCB45F31017}"/>
              </a:ext>
            </a:extLst>
          </p:cNvPr>
          <p:cNvPicPr>
            <a:picLocks noChangeAspect="1"/>
          </p:cNvPicPr>
          <p:nvPr/>
        </p:nvPicPr>
        <p:blipFill>
          <a:blip r:embed="rId6"/>
          <a:stretch>
            <a:fillRect/>
          </a:stretch>
        </p:blipFill>
        <p:spPr>
          <a:xfrm>
            <a:off x="7233961" y="3024265"/>
            <a:ext cx="2721055" cy="1631986"/>
          </a:xfrm>
          <a:prstGeom prst="rect">
            <a:avLst/>
          </a:prstGeom>
        </p:spPr>
      </p:pic>
      <p:pic>
        <p:nvPicPr>
          <p:cNvPr id="14" name="Picture 13">
            <a:extLst>
              <a:ext uri="{FF2B5EF4-FFF2-40B4-BE49-F238E27FC236}">
                <a16:creationId xmlns:a16="http://schemas.microsoft.com/office/drawing/2014/main" id="{66F5DE2D-E05C-4B5A-A15A-355859EDBE83}"/>
              </a:ext>
            </a:extLst>
          </p:cNvPr>
          <p:cNvPicPr>
            <a:picLocks noChangeAspect="1"/>
          </p:cNvPicPr>
          <p:nvPr/>
        </p:nvPicPr>
        <p:blipFill>
          <a:blip r:embed="rId7"/>
          <a:stretch>
            <a:fillRect/>
          </a:stretch>
        </p:blipFill>
        <p:spPr>
          <a:xfrm>
            <a:off x="7256230" y="4819335"/>
            <a:ext cx="2910603" cy="1745671"/>
          </a:xfrm>
          <a:prstGeom prst="rect">
            <a:avLst/>
          </a:prstGeom>
        </p:spPr>
      </p:pic>
    </p:spTree>
    <p:extLst>
      <p:ext uri="{BB962C8B-B14F-4D97-AF65-F5344CB8AC3E}">
        <p14:creationId xmlns:p14="http://schemas.microsoft.com/office/powerpoint/2010/main" val="39743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Facts about </a:t>
            </a:r>
            <a:r>
              <a:rPr lang="en-US" sz="2000" dirty="0" err="1"/>
              <a:t>ResponseMapping</a:t>
            </a:r>
            <a:endParaRPr lang="en-US" sz="2000" dirty="0"/>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5 second progress bar</a:t>
            </a:r>
          </a:p>
          <a:p>
            <a:r>
              <a:rPr lang="en-US" sz="1400" dirty="0"/>
              <a:t>Gamble is not previewed</a:t>
            </a:r>
          </a:p>
          <a:p>
            <a:r>
              <a:rPr lang="en-US" sz="1400" dirty="0"/>
              <a:t>Gamble is offered for a 1500 </a:t>
            </a:r>
            <a:r>
              <a:rPr lang="en-US" sz="1400" dirty="0" err="1"/>
              <a:t>ms</a:t>
            </a:r>
            <a:r>
              <a:rPr lang="en-US" sz="1400" dirty="0"/>
              <a:t> window sometime during the progress bar </a:t>
            </a:r>
          </a:p>
          <a:p>
            <a:r>
              <a:rPr lang="en-US" sz="1400" dirty="0"/>
              <a:t>Gamble can show up either on LEFT or RIGHT side of the screen. If participant wants to gamble, they have to press the key that is closest to the gamble (f for when gamble is on left side j when gamble is on right side). </a:t>
            </a:r>
          </a:p>
          <a:p>
            <a:r>
              <a:rPr lang="en-US" sz="1400" dirty="0"/>
              <a:t>Instrumental condition, participant HAS to choose in 1700 </a:t>
            </a:r>
            <a:r>
              <a:rPr lang="en-US" sz="1400" dirty="0" err="1"/>
              <a:t>ms</a:t>
            </a:r>
            <a:r>
              <a:rPr lang="en-US" sz="1400" dirty="0"/>
              <a:t> otherwise trial is failed</a:t>
            </a:r>
          </a:p>
          <a:p>
            <a:r>
              <a:rPr lang="en-US" sz="1400" dirty="0"/>
              <a:t>Progress bar does NOT pause during gamble</a:t>
            </a:r>
          </a:p>
          <a:p>
            <a:r>
              <a:rPr lang="en-US" sz="1400" dirty="0"/>
              <a:t>If participant makes it to end of progress bar (either because they ignored the gamble or there wasn’t one), press spacebar to accept sure thing.</a:t>
            </a:r>
          </a:p>
          <a:p>
            <a:r>
              <a:rPr lang="en-US" sz="1400" dirty="0"/>
              <a:t>Gambles can be offered at ANY point throughout the progress bar (not binned like any previous experiment)</a:t>
            </a:r>
          </a:p>
        </p:txBody>
      </p:sp>
    </p:spTree>
    <p:extLst>
      <p:ext uri="{BB962C8B-B14F-4D97-AF65-F5344CB8AC3E}">
        <p14:creationId xmlns:p14="http://schemas.microsoft.com/office/powerpoint/2010/main" val="222256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Reason for attrition</a:t>
            </a:r>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75 completed participants</a:t>
            </a:r>
          </a:p>
          <a:p>
            <a:pPr lvl="1"/>
            <a:r>
              <a:rPr lang="en-US" sz="1000" dirty="0"/>
              <a:t>25 participants failed &gt; 60/150 trials</a:t>
            </a:r>
          </a:p>
          <a:p>
            <a:pPr lvl="1"/>
            <a:r>
              <a:rPr lang="en-US" sz="1000" dirty="0"/>
              <a:t>9 participants ignored &lt; 10 trials (so they almost always gambled) + 13</a:t>
            </a:r>
          </a:p>
          <a:p>
            <a:pPr lvl="1"/>
            <a:r>
              <a:rPr lang="en-US" sz="1000" dirty="0"/>
              <a:t>14 participants gambled &lt;10 trials (so they almost always ignored gamble and they accepted sure thing)  +27</a:t>
            </a:r>
          </a:p>
          <a:p>
            <a:pPr lvl="1"/>
            <a:endParaRPr lang="en-US" sz="1000" dirty="0"/>
          </a:p>
          <a:p>
            <a:pPr lvl="1"/>
            <a:endParaRPr lang="en-US" sz="1000" dirty="0"/>
          </a:p>
          <a:p>
            <a:r>
              <a:rPr lang="en-US" sz="1400" dirty="0"/>
              <a:t>Attrition seems to hold steady at about 3/5…</a:t>
            </a:r>
          </a:p>
          <a:p>
            <a:endParaRPr lang="en-US" sz="1400" dirty="0"/>
          </a:p>
        </p:txBody>
      </p:sp>
      <p:sp>
        <p:nvSpPr>
          <p:cNvPr id="5" name="TextBox 4">
            <a:extLst>
              <a:ext uri="{FF2B5EF4-FFF2-40B4-BE49-F238E27FC236}">
                <a16:creationId xmlns:a16="http://schemas.microsoft.com/office/drawing/2014/main" id="{8D1C5BC9-6CF9-4861-88AB-A9648A88C206}"/>
              </a:ext>
            </a:extLst>
          </p:cNvPr>
          <p:cNvSpPr txBox="1"/>
          <p:nvPr/>
        </p:nvSpPr>
        <p:spPr>
          <a:xfrm>
            <a:off x="731783" y="4076981"/>
            <a:ext cx="3913251" cy="276999"/>
          </a:xfrm>
          <a:prstGeom prst="rect">
            <a:avLst/>
          </a:prstGeom>
          <a:noFill/>
        </p:spPr>
        <p:txBody>
          <a:bodyPr wrap="none" rtlCol="0">
            <a:spAutoFit/>
          </a:bodyPr>
          <a:lstStyle/>
          <a:p>
            <a:r>
              <a:rPr lang="en-US" sz="1200" dirty="0"/>
              <a:t>The later the gamble interrupted, the faster they responded</a:t>
            </a:r>
          </a:p>
        </p:txBody>
      </p:sp>
      <p:pic>
        <p:nvPicPr>
          <p:cNvPr id="6" name="Picture 5">
            <a:extLst>
              <a:ext uri="{FF2B5EF4-FFF2-40B4-BE49-F238E27FC236}">
                <a16:creationId xmlns:a16="http://schemas.microsoft.com/office/drawing/2014/main" id="{3E82B0F3-4F9C-7C46-86C6-3F96C1231395}"/>
              </a:ext>
            </a:extLst>
          </p:cNvPr>
          <p:cNvPicPr>
            <a:picLocks noChangeAspect="1"/>
          </p:cNvPicPr>
          <p:nvPr/>
        </p:nvPicPr>
        <p:blipFill>
          <a:blip r:embed="rId2"/>
          <a:stretch>
            <a:fillRect/>
          </a:stretch>
        </p:blipFill>
        <p:spPr>
          <a:xfrm>
            <a:off x="1170578" y="4544646"/>
            <a:ext cx="3035662" cy="2073868"/>
          </a:xfrm>
          <a:prstGeom prst="rect">
            <a:avLst/>
          </a:prstGeom>
        </p:spPr>
      </p:pic>
      <p:pic>
        <p:nvPicPr>
          <p:cNvPr id="7" name="Picture 6">
            <a:extLst>
              <a:ext uri="{FF2B5EF4-FFF2-40B4-BE49-F238E27FC236}">
                <a16:creationId xmlns:a16="http://schemas.microsoft.com/office/drawing/2014/main" id="{EAF4B3C6-DC8E-C44D-9FF9-E5F896E7F90F}"/>
              </a:ext>
            </a:extLst>
          </p:cNvPr>
          <p:cNvPicPr>
            <a:picLocks noChangeAspect="1"/>
          </p:cNvPicPr>
          <p:nvPr/>
        </p:nvPicPr>
        <p:blipFill>
          <a:blip r:embed="rId3"/>
          <a:stretch>
            <a:fillRect/>
          </a:stretch>
        </p:blipFill>
        <p:spPr>
          <a:xfrm>
            <a:off x="7832634" y="4544646"/>
            <a:ext cx="3106945" cy="2122566"/>
          </a:xfrm>
          <a:prstGeom prst="rect">
            <a:avLst/>
          </a:prstGeom>
        </p:spPr>
      </p:pic>
      <p:sp>
        <p:nvSpPr>
          <p:cNvPr id="9" name="TextBox 8">
            <a:extLst>
              <a:ext uri="{FF2B5EF4-FFF2-40B4-BE49-F238E27FC236}">
                <a16:creationId xmlns:a16="http://schemas.microsoft.com/office/drawing/2014/main" id="{00A7FB9E-B352-D74D-8457-0918025A9CC3}"/>
              </a:ext>
            </a:extLst>
          </p:cNvPr>
          <p:cNvSpPr txBox="1"/>
          <p:nvPr/>
        </p:nvSpPr>
        <p:spPr>
          <a:xfrm>
            <a:off x="7110812" y="3984648"/>
            <a:ext cx="4892365" cy="461665"/>
          </a:xfrm>
          <a:prstGeom prst="rect">
            <a:avLst/>
          </a:prstGeom>
          <a:noFill/>
        </p:spPr>
        <p:txBody>
          <a:bodyPr wrap="none" rtlCol="0">
            <a:spAutoFit/>
          </a:bodyPr>
          <a:lstStyle/>
          <a:p>
            <a:r>
              <a:rPr lang="en-US" sz="1200" dirty="0"/>
              <a:t>Participants got a little faster throughout the whole session but mostly they</a:t>
            </a:r>
          </a:p>
          <a:p>
            <a:r>
              <a:rPr lang="en-US" sz="1200" dirty="0"/>
              <a:t>got better at detecting ‘good’ gambles (that’s why the green is much taller)</a:t>
            </a:r>
          </a:p>
        </p:txBody>
      </p:sp>
    </p:spTree>
    <p:extLst>
      <p:ext uri="{BB962C8B-B14F-4D97-AF65-F5344CB8AC3E}">
        <p14:creationId xmlns:p14="http://schemas.microsoft.com/office/powerpoint/2010/main" val="52593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B364C1-FE4F-7444-BD04-BF169B9236B7}"/>
              </a:ext>
            </a:extLst>
          </p:cNvPr>
          <p:cNvPicPr>
            <a:picLocks noChangeAspect="1"/>
          </p:cNvPicPr>
          <p:nvPr/>
        </p:nvPicPr>
        <p:blipFill>
          <a:blip r:embed="rId2"/>
          <a:stretch>
            <a:fillRect/>
          </a:stretch>
        </p:blipFill>
        <p:spPr>
          <a:xfrm>
            <a:off x="641684" y="651752"/>
            <a:ext cx="4636089" cy="3167229"/>
          </a:xfrm>
          <a:prstGeom prst="rect">
            <a:avLst/>
          </a:prstGeom>
        </p:spPr>
      </p:pic>
      <p:pic>
        <p:nvPicPr>
          <p:cNvPr id="7" name="Picture 6">
            <a:extLst>
              <a:ext uri="{FF2B5EF4-FFF2-40B4-BE49-F238E27FC236}">
                <a16:creationId xmlns:a16="http://schemas.microsoft.com/office/drawing/2014/main" id="{4CC6D5BD-BD72-BC4D-A7E3-C7611AFFCFE5}"/>
              </a:ext>
            </a:extLst>
          </p:cNvPr>
          <p:cNvPicPr>
            <a:picLocks noChangeAspect="1"/>
          </p:cNvPicPr>
          <p:nvPr/>
        </p:nvPicPr>
        <p:blipFill>
          <a:blip r:embed="rId3"/>
          <a:stretch>
            <a:fillRect/>
          </a:stretch>
        </p:blipFill>
        <p:spPr>
          <a:xfrm>
            <a:off x="6727246" y="655759"/>
            <a:ext cx="3920786" cy="2678557"/>
          </a:xfrm>
          <a:prstGeom prst="rect">
            <a:avLst/>
          </a:prstGeom>
        </p:spPr>
      </p:pic>
      <p:pic>
        <p:nvPicPr>
          <p:cNvPr id="8" name="Picture 7">
            <a:extLst>
              <a:ext uri="{FF2B5EF4-FFF2-40B4-BE49-F238E27FC236}">
                <a16:creationId xmlns:a16="http://schemas.microsoft.com/office/drawing/2014/main" id="{1F536145-5D15-D542-9B41-AEE1CC68CDE2}"/>
              </a:ext>
            </a:extLst>
          </p:cNvPr>
          <p:cNvPicPr>
            <a:picLocks noChangeAspect="1"/>
          </p:cNvPicPr>
          <p:nvPr/>
        </p:nvPicPr>
        <p:blipFill>
          <a:blip r:embed="rId4"/>
          <a:stretch>
            <a:fillRect/>
          </a:stretch>
        </p:blipFill>
        <p:spPr>
          <a:xfrm>
            <a:off x="1065445" y="3863838"/>
            <a:ext cx="3788565" cy="2588228"/>
          </a:xfrm>
          <a:prstGeom prst="rect">
            <a:avLst/>
          </a:prstGeom>
        </p:spPr>
      </p:pic>
      <p:pic>
        <p:nvPicPr>
          <p:cNvPr id="9" name="Picture 8">
            <a:extLst>
              <a:ext uri="{FF2B5EF4-FFF2-40B4-BE49-F238E27FC236}">
                <a16:creationId xmlns:a16="http://schemas.microsoft.com/office/drawing/2014/main" id="{BB99ED78-43CA-EC49-8742-A2D00C575BA3}"/>
              </a:ext>
            </a:extLst>
          </p:cNvPr>
          <p:cNvPicPr>
            <a:picLocks noChangeAspect="1"/>
          </p:cNvPicPr>
          <p:nvPr/>
        </p:nvPicPr>
        <p:blipFill>
          <a:blip r:embed="rId5"/>
          <a:stretch>
            <a:fillRect/>
          </a:stretch>
        </p:blipFill>
        <p:spPr>
          <a:xfrm>
            <a:off x="6400259" y="3494392"/>
            <a:ext cx="4329349" cy="2957674"/>
          </a:xfrm>
          <a:prstGeom prst="rect">
            <a:avLst/>
          </a:prstGeom>
        </p:spPr>
      </p:pic>
    </p:spTree>
    <p:extLst>
      <p:ext uri="{BB962C8B-B14F-4D97-AF65-F5344CB8AC3E}">
        <p14:creationId xmlns:p14="http://schemas.microsoft.com/office/powerpoint/2010/main" val="258713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642961-395B-498B-8E04-83C7A28D81BB}"/>
              </a:ext>
            </a:extLst>
          </p:cNvPr>
          <p:cNvSpPr>
            <a:spLocks noGrp="1"/>
          </p:cNvSpPr>
          <p:nvPr>
            <p:ph type="title"/>
          </p:nvPr>
        </p:nvSpPr>
        <p:spPr>
          <a:xfrm>
            <a:off x="175470" y="0"/>
            <a:ext cx="1527495" cy="939567"/>
          </a:xfrm>
        </p:spPr>
        <p:txBody>
          <a:bodyPr>
            <a:normAutofit/>
          </a:bodyPr>
          <a:lstStyle/>
          <a:p>
            <a:r>
              <a:rPr lang="en-US" sz="2400" dirty="0"/>
              <a:t>All data</a:t>
            </a:r>
          </a:p>
        </p:txBody>
      </p:sp>
      <p:sp>
        <p:nvSpPr>
          <p:cNvPr id="5" name="TextBox 4">
            <a:extLst>
              <a:ext uri="{FF2B5EF4-FFF2-40B4-BE49-F238E27FC236}">
                <a16:creationId xmlns:a16="http://schemas.microsoft.com/office/drawing/2014/main" id="{AB6B2E13-F9BA-4B5B-9032-458FEF171F4C}"/>
              </a:ext>
            </a:extLst>
          </p:cNvPr>
          <p:cNvSpPr txBox="1"/>
          <p:nvPr/>
        </p:nvSpPr>
        <p:spPr>
          <a:xfrm>
            <a:off x="613916" y="978121"/>
            <a:ext cx="617477" cy="261610"/>
          </a:xfrm>
          <a:prstGeom prst="rect">
            <a:avLst/>
          </a:prstGeom>
          <a:noFill/>
        </p:spPr>
        <p:txBody>
          <a:bodyPr wrap="none" rtlCol="0">
            <a:spAutoFit/>
          </a:bodyPr>
          <a:lstStyle/>
          <a:p>
            <a:r>
              <a:rPr lang="en-US" sz="1100" dirty="0"/>
              <a:t>All data</a:t>
            </a:r>
          </a:p>
        </p:txBody>
      </p:sp>
      <p:sp>
        <p:nvSpPr>
          <p:cNvPr id="6" name="TextBox 5">
            <a:extLst>
              <a:ext uri="{FF2B5EF4-FFF2-40B4-BE49-F238E27FC236}">
                <a16:creationId xmlns:a16="http://schemas.microsoft.com/office/drawing/2014/main" id="{D8E973D8-8D82-4785-9743-D45F23F9156F}"/>
              </a:ext>
            </a:extLst>
          </p:cNvPr>
          <p:cNvSpPr txBox="1"/>
          <p:nvPr/>
        </p:nvSpPr>
        <p:spPr>
          <a:xfrm>
            <a:off x="265856" y="2437664"/>
            <a:ext cx="1598515" cy="430887"/>
          </a:xfrm>
          <a:prstGeom prst="rect">
            <a:avLst/>
          </a:prstGeom>
          <a:noFill/>
        </p:spPr>
        <p:txBody>
          <a:bodyPr wrap="none" rtlCol="0">
            <a:spAutoFit/>
          </a:bodyPr>
          <a:lstStyle/>
          <a:p>
            <a:r>
              <a:rPr lang="en-US" sz="1100" dirty="0"/>
              <a:t>When gamble is</a:t>
            </a:r>
          </a:p>
          <a:p>
            <a:r>
              <a:rPr lang="en-US" sz="1100" dirty="0"/>
              <a:t>On left side (</a:t>
            </a:r>
            <a:r>
              <a:rPr lang="en-US" sz="1100" dirty="0" err="1"/>
              <a:t>gambleLeft</a:t>
            </a:r>
            <a:r>
              <a:rPr lang="en-US" sz="1100" dirty="0"/>
              <a:t>)</a:t>
            </a:r>
          </a:p>
        </p:txBody>
      </p:sp>
      <p:sp>
        <p:nvSpPr>
          <p:cNvPr id="7" name="TextBox 6">
            <a:extLst>
              <a:ext uri="{FF2B5EF4-FFF2-40B4-BE49-F238E27FC236}">
                <a16:creationId xmlns:a16="http://schemas.microsoft.com/office/drawing/2014/main" id="{2671D867-F26C-46C2-9458-BE82743C67FB}"/>
              </a:ext>
            </a:extLst>
          </p:cNvPr>
          <p:cNvSpPr txBox="1"/>
          <p:nvPr/>
        </p:nvSpPr>
        <p:spPr>
          <a:xfrm>
            <a:off x="175470" y="4295020"/>
            <a:ext cx="1749197" cy="430887"/>
          </a:xfrm>
          <a:prstGeom prst="rect">
            <a:avLst/>
          </a:prstGeom>
          <a:noFill/>
        </p:spPr>
        <p:txBody>
          <a:bodyPr wrap="none" rtlCol="0">
            <a:spAutoFit/>
          </a:bodyPr>
          <a:lstStyle/>
          <a:p>
            <a:r>
              <a:rPr lang="en-US" sz="1100" dirty="0"/>
              <a:t>When gamble is</a:t>
            </a:r>
          </a:p>
          <a:p>
            <a:r>
              <a:rPr lang="en-US" sz="1100" dirty="0"/>
              <a:t>On right side (</a:t>
            </a:r>
            <a:r>
              <a:rPr lang="en-US" sz="1100" dirty="0" err="1"/>
              <a:t>gambleRight</a:t>
            </a:r>
            <a:r>
              <a:rPr lang="en-US" sz="1100" dirty="0"/>
              <a:t>)</a:t>
            </a:r>
          </a:p>
        </p:txBody>
      </p:sp>
      <p:pic>
        <p:nvPicPr>
          <p:cNvPr id="8" name="Picture 7">
            <a:extLst>
              <a:ext uri="{FF2B5EF4-FFF2-40B4-BE49-F238E27FC236}">
                <a16:creationId xmlns:a16="http://schemas.microsoft.com/office/drawing/2014/main" id="{C9D5C00B-02FD-E349-9345-BF229A830FAC}"/>
              </a:ext>
            </a:extLst>
          </p:cNvPr>
          <p:cNvPicPr>
            <a:picLocks noChangeAspect="1"/>
          </p:cNvPicPr>
          <p:nvPr/>
        </p:nvPicPr>
        <p:blipFill>
          <a:blip r:embed="rId2"/>
          <a:stretch>
            <a:fillRect/>
          </a:stretch>
        </p:blipFill>
        <p:spPr>
          <a:xfrm>
            <a:off x="2382160" y="230209"/>
            <a:ext cx="3375058" cy="2305732"/>
          </a:xfrm>
          <a:prstGeom prst="rect">
            <a:avLst/>
          </a:prstGeom>
        </p:spPr>
      </p:pic>
      <p:pic>
        <p:nvPicPr>
          <p:cNvPr id="12" name="Picture 11">
            <a:extLst>
              <a:ext uri="{FF2B5EF4-FFF2-40B4-BE49-F238E27FC236}">
                <a16:creationId xmlns:a16="http://schemas.microsoft.com/office/drawing/2014/main" id="{1943EFDB-BB7E-F340-AA61-20525FC39D72}"/>
              </a:ext>
            </a:extLst>
          </p:cNvPr>
          <p:cNvPicPr>
            <a:picLocks noChangeAspect="1"/>
          </p:cNvPicPr>
          <p:nvPr/>
        </p:nvPicPr>
        <p:blipFill>
          <a:blip r:embed="rId3"/>
          <a:stretch>
            <a:fillRect/>
          </a:stretch>
        </p:blipFill>
        <p:spPr>
          <a:xfrm>
            <a:off x="6328194" y="49369"/>
            <a:ext cx="3811269" cy="2603738"/>
          </a:xfrm>
          <a:prstGeom prst="rect">
            <a:avLst/>
          </a:prstGeom>
        </p:spPr>
      </p:pic>
      <p:pic>
        <p:nvPicPr>
          <p:cNvPr id="14" name="Picture 13">
            <a:extLst>
              <a:ext uri="{FF2B5EF4-FFF2-40B4-BE49-F238E27FC236}">
                <a16:creationId xmlns:a16="http://schemas.microsoft.com/office/drawing/2014/main" id="{64853193-40DE-1845-97A7-25AAB6FD6A40}"/>
              </a:ext>
            </a:extLst>
          </p:cNvPr>
          <p:cNvPicPr>
            <a:picLocks noChangeAspect="1"/>
          </p:cNvPicPr>
          <p:nvPr/>
        </p:nvPicPr>
        <p:blipFill>
          <a:blip r:embed="rId4"/>
          <a:stretch>
            <a:fillRect/>
          </a:stretch>
        </p:blipFill>
        <p:spPr>
          <a:xfrm>
            <a:off x="2569338" y="2697107"/>
            <a:ext cx="2903199" cy="1983374"/>
          </a:xfrm>
          <a:prstGeom prst="rect">
            <a:avLst/>
          </a:prstGeom>
        </p:spPr>
      </p:pic>
      <p:pic>
        <p:nvPicPr>
          <p:cNvPr id="15" name="Picture 14">
            <a:extLst>
              <a:ext uri="{FF2B5EF4-FFF2-40B4-BE49-F238E27FC236}">
                <a16:creationId xmlns:a16="http://schemas.microsoft.com/office/drawing/2014/main" id="{39C30CBB-1FE1-EC40-BF81-EDC88EE11BA9}"/>
              </a:ext>
            </a:extLst>
          </p:cNvPr>
          <p:cNvPicPr>
            <a:picLocks noChangeAspect="1"/>
          </p:cNvPicPr>
          <p:nvPr/>
        </p:nvPicPr>
        <p:blipFill>
          <a:blip r:embed="rId5"/>
          <a:stretch>
            <a:fillRect/>
          </a:stretch>
        </p:blipFill>
        <p:spPr>
          <a:xfrm>
            <a:off x="2466709" y="4691930"/>
            <a:ext cx="3005828" cy="2053486"/>
          </a:xfrm>
          <a:prstGeom prst="rect">
            <a:avLst/>
          </a:prstGeom>
        </p:spPr>
      </p:pic>
      <p:pic>
        <p:nvPicPr>
          <p:cNvPr id="16" name="Picture 15">
            <a:extLst>
              <a:ext uri="{FF2B5EF4-FFF2-40B4-BE49-F238E27FC236}">
                <a16:creationId xmlns:a16="http://schemas.microsoft.com/office/drawing/2014/main" id="{46778B91-9E96-B54D-BF87-C14D16D1D3B4}"/>
              </a:ext>
            </a:extLst>
          </p:cNvPr>
          <p:cNvPicPr>
            <a:picLocks noChangeAspect="1"/>
          </p:cNvPicPr>
          <p:nvPr/>
        </p:nvPicPr>
        <p:blipFill>
          <a:blip r:embed="rId6"/>
          <a:stretch>
            <a:fillRect/>
          </a:stretch>
        </p:blipFill>
        <p:spPr>
          <a:xfrm>
            <a:off x="6646310" y="4691929"/>
            <a:ext cx="3005828" cy="2053487"/>
          </a:xfrm>
          <a:prstGeom prst="rect">
            <a:avLst/>
          </a:prstGeom>
        </p:spPr>
      </p:pic>
      <p:pic>
        <p:nvPicPr>
          <p:cNvPr id="17" name="Picture 16">
            <a:extLst>
              <a:ext uri="{FF2B5EF4-FFF2-40B4-BE49-F238E27FC236}">
                <a16:creationId xmlns:a16="http://schemas.microsoft.com/office/drawing/2014/main" id="{F5D08370-A4CA-2243-8B8D-488C2DB69EC8}"/>
              </a:ext>
            </a:extLst>
          </p:cNvPr>
          <p:cNvPicPr>
            <a:picLocks noChangeAspect="1"/>
          </p:cNvPicPr>
          <p:nvPr/>
        </p:nvPicPr>
        <p:blipFill>
          <a:blip r:embed="rId7"/>
          <a:stretch>
            <a:fillRect/>
          </a:stretch>
        </p:blipFill>
        <p:spPr>
          <a:xfrm>
            <a:off x="6646310" y="2571529"/>
            <a:ext cx="3223185" cy="2201978"/>
          </a:xfrm>
          <a:prstGeom prst="rect">
            <a:avLst/>
          </a:prstGeom>
        </p:spPr>
      </p:pic>
    </p:spTree>
    <p:extLst>
      <p:ext uri="{BB962C8B-B14F-4D97-AF65-F5344CB8AC3E}">
        <p14:creationId xmlns:p14="http://schemas.microsoft.com/office/powerpoint/2010/main" val="25570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3C4D-8383-4FE7-BFF4-B0E8E5E9521D}"/>
              </a:ext>
            </a:extLst>
          </p:cNvPr>
          <p:cNvSpPr>
            <a:spLocks noGrp="1"/>
          </p:cNvSpPr>
          <p:nvPr>
            <p:ph type="title"/>
          </p:nvPr>
        </p:nvSpPr>
        <p:spPr>
          <a:xfrm>
            <a:off x="693821" y="-10111"/>
            <a:ext cx="3541295" cy="982412"/>
          </a:xfrm>
        </p:spPr>
        <p:txBody>
          <a:bodyPr>
            <a:normAutofit/>
          </a:bodyPr>
          <a:lstStyle/>
          <a:p>
            <a:r>
              <a:rPr lang="en-US" sz="2800" dirty="0"/>
              <a:t>EV sensitivity and stats</a:t>
            </a:r>
          </a:p>
        </p:txBody>
      </p:sp>
      <p:sp>
        <p:nvSpPr>
          <p:cNvPr id="4" name="TextBox 3">
            <a:extLst>
              <a:ext uri="{FF2B5EF4-FFF2-40B4-BE49-F238E27FC236}">
                <a16:creationId xmlns:a16="http://schemas.microsoft.com/office/drawing/2014/main" id="{18644FC7-3475-44FB-823E-32ED1EF24B72}"/>
              </a:ext>
            </a:extLst>
          </p:cNvPr>
          <p:cNvSpPr txBox="1"/>
          <p:nvPr/>
        </p:nvSpPr>
        <p:spPr>
          <a:xfrm>
            <a:off x="841045" y="6179338"/>
            <a:ext cx="3394071" cy="646331"/>
          </a:xfrm>
          <a:prstGeom prst="rect">
            <a:avLst/>
          </a:prstGeom>
          <a:noFill/>
        </p:spPr>
        <p:txBody>
          <a:bodyPr wrap="none" rtlCol="0">
            <a:spAutoFit/>
          </a:bodyPr>
          <a:lstStyle/>
          <a:p>
            <a:r>
              <a:rPr lang="en-US" dirty="0"/>
              <a:t>Participants learn the EV structure</a:t>
            </a:r>
          </a:p>
          <a:p>
            <a:r>
              <a:rPr lang="en-US" dirty="0"/>
              <a:t>throughout task</a:t>
            </a:r>
          </a:p>
        </p:txBody>
      </p:sp>
      <p:pic>
        <p:nvPicPr>
          <p:cNvPr id="7" name="Picture 6">
            <a:extLst>
              <a:ext uri="{FF2B5EF4-FFF2-40B4-BE49-F238E27FC236}">
                <a16:creationId xmlns:a16="http://schemas.microsoft.com/office/drawing/2014/main" id="{22DEFF84-6348-7243-B166-1DE7B5FA781D}"/>
              </a:ext>
            </a:extLst>
          </p:cNvPr>
          <p:cNvPicPr>
            <a:picLocks noChangeAspect="1"/>
          </p:cNvPicPr>
          <p:nvPr/>
        </p:nvPicPr>
        <p:blipFill>
          <a:blip r:embed="rId2"/>
          <a:stretch>
            <a:fillRect/>
          </a:stretch>
        </p:blipFill>
        <p:spPr>
          <a:xfrm>
            <a:off x="841045" y="972301"/>
            <a:ext cx="3707857" cy="2533090"/>
          </a:xfrm>
          <a:prstGeom prst="rect">
            <a:avLst/>
          </a:prstGeom>
        </p:spPr>
      </p:pic>
      <p:pic>
        <p:nvPicPr>
          <p:cNvPr id="9" name="Picture 8">
            <a:extLst>
              <a:ext uri="{FF2B5EF4-FFF2-40B4-BE49-F238E27FC236}">
                <a16:creationId xmlns:a16="http://schemas.microsoft.com/office/drawing/2014/main" id="{202219EB-BED8-0142-8A64-2E3CE90323AE}"/>
              </a:ext>
            </a:extLst>
          </p:cNvPr>
          <p:cNvPicPr>
            <a:picLocks noChangeAspect="1"/>
          </p:cNvPicPr>
          <p:nvPr/>
        </p:nvPicPr>
        <p:blipFill>
          <a:blip r:embed="rId3"/>
          <a:stretch>
            <a:fillRect/>
          </a:stretch>
        </p:blipFill>
        <p:spPr>
          <a:xfrm>
            <a:off x="841045" y="3646248"/>
            <a:ext cx="3555880" cy="2429265"/>
          </a:xfrm>
          <a:prstGeom prst="rect">
            <a:avLst/>
          </a:prstGeom>
        </p:spPr>
      </p:pic>
      <p:pic>
        <p:nvPicPr>
          <p:cNvPr id="10" name="Picture 9">
            <a:extLst>
              <a:ext uri="{FF2B5EF4-FFF2-40B4-BE49-F238E27FC236}">
                <a16:creationId xmlns:a16="http://schemas.microsoft.com/office/drawing/2014/main" id="{78245518-BB3E-0C49-AEB5-DE99C08B7D7B}"/>
              </a:ext>
            </a:extLst>
          </p:cNvPr>
          <p:cNvPicPr>
            <a:picLocks noChangeAspect="1"/>
          </p:cNvPicPr>
          <p:nvPr/>
        </p:nvPicPr>
        <p:blipFill>
          <a:blip r:embed="rId4"/>
          <a:stretch>
            <a:fillRect/>
          </a:stretch>
        </p:blipFill>
        <p:spPr>
          <a:xfrm>
            <a:off x="7092406" y="3907625"/>
            <a:ext cx="3993606" cy="2728305"/>
          </a:xfrm>
          <a:prstGeom prst="rect">
            <a:avLst/>
          </a:prstGeom>
        </p:spPr>
      </p:pic>
      <p:pic>
        <p:nvPicPr>
          <p:cNvPr id="12" name="Picture 11">
            <a:extLst>
              <a:ext uri="{FF2B5EF4-FFF2-40B4-BE49-F238E27FC236}">
                <a16:creationId xmlns:a16="http://schemas.microsoft.com/office/drawing/2014/main" id="{79071346-4C97-B44F-B193-60E1E2D86D42}"/>
              </a:ext>
            </a:extLst>
          </p:cNvPr>
          <p:cNvPicPr>
            <a:picLocks noChangeAspect="1"/>
          </p:cNvPicPr>
          <p:nvPr/>
        </p:nvPicPr>
        <p:blipFill>
          <a:blip r:embed="rId5"/>
          <a:stretch>
            <a:fillRect/>
          </a:stretch>
        </p:blipFill>
        <p:spPr>
          <a:xfrm>
            <a:off x="6926778" y="422568"/>
            <a:ext cx="4571401" cy="3399362"/>
          </a:xfrm>
          <a:prstGeom prst="rect">
            <a:avLst/>
          </a:prstGeom>
        </p:spPr>
      </p:pic>
    </p:spTree>
    <p:extLst>
      <p:ext uri="{BB962C8B-B14F-4D97-AF65-F5344CB8AC3E}">
        <p14:creationId xmlns:p14="http://schemas.microsoft.com/office/powerpoint/2010/main" val="199420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Mag</a:t>
            </a:r>
          </a:p>
        </p:txBody>
      </p:sp>
      <p:pic>
        <p:nvPicPr>
          <p:cNvPr id="7" name="Picture 6">
            <a:extLst>
              <a:ext uri="{FF2B5EF4-FFF2-40B4-BE49-F238E27FC236}">
                <a16:creationId xmlns:a16="http://schemas.microsoft.com/office/drawing/2014/main" id="{C3A8BF83-61D6-6940-9ED1-807878505E3F}"/>
              </a:ext>
            </a:extLst>
          </p:cNvPr>
          <p:cNvPicPr>
            <a:picLocks noChangeAspect="1"/>
          </p:cNvPicPr>
          <p:nvPr/>
        </p:nvPicPr>
        <p:blipFill>
          <a:blip r:embed="rId2"/>
          <a:stretch>
            <a:fillRect/>
          </a:stretch>
        </p:blipFill>
        <p:spPr>
          <a:xfrm>
            <a:off x="761273" y="682656"/>
            <a:ext cx="4751252" cy="3245905"/>
          </a:xfrm>
          <a:prstGeom prst="rect">
            <a:avLst/>
          </a:prstGeom>
        </p:spPr>
      </p:pic>
      <p:pic>
        <p:nvPicPr>
          <p:cNvPr id="8" name="Picture 7">
            <a:extLst>
              <a:ext uri="{FF2B5EF4-FFF2-40B4-BE49-F238E27FC236}">
                <a16:creationId xmlns:a16="http://schemas.microsoft.com/office/drawing/2014/main" id="{23DDF66F-098A-9847-9EFC-63FADD8AB891}"/>
              </a:ext>
            </a:extLst>
          </p:cNvPr>
          <p:cNvPicPr>
            <a:picLocks noChangeAspect="1"/>
          </p:cNvPicPr>
          <p:nvPr/>
        </p:nvPicPr>
        <p:blipFill>
          <a:blip r:embed="rId3"/>
          <a:stretch>
            <a:fillRect/>
          </a:stretch>
        </p:blipFill>
        <p:spPr>
          <a:xfrm>
            <a:off x="7336244" y="916879"/>
            <a:ext cx="3514635" cy="2401087"/>
          </a:xfrm>
          <a:prstGeom prst="rect">
            <a:avLst/>
          </a:prstGeom>
        </p:spPr>
      </p:pic>
      <p:pic>
        <p:nvPicPr>
          <p:cNvPr id="9" name="Picture 8">
            <a:extLst>
              <a:ext uri="{FF2B5EF4-FFF2-40B4-BE49-F238E27FC236}">
                <a16:creationId xmlns:a16="http://schemas.microsoft.com/office/drawing/2014/main" id="{0E75A2F6-CA6B-8C4E-BAF5-9B7A2B6AD6BD}"/>
              </a:ext>
            </a:extLst>
          </p:cNvPr>
          <p:cNvPicPr>
            <a:picLocks noChangeAspect="1"/>
          </p:cNvPicPr>
          <p:nvPr/>
        </p:nvPicPr>
        <p:blipFill>
          <a:blip r:embed="rId4"/>
          <a:stretch>
            <a:fillRect/>
          </a:stretch>
        </p:blipFill>
        <p:spPr>
          <a:xfrm>
            <a:off x="1266371" y="4111053"/>
            <a:ext cx="3444966" cy="2353492"/>
          </a:xfrm>
          <a:prstGeom prst="rect">
            <a:avLst/>
          </a:prstGeom>
        </p:spPr>
      </p:pic>
      <p:pic>
        <p:nvPicPr>
          <p:cNvPr id="10" name="Picture 9">
            <a:extLst>
              <a:ext uri="{FF2B5EF4-FFF2-40B4-BE49-F238E27FC236}">
                <a16:creationId xmlns:a16="http://schemas.microsoft.com/office/drawing/2014/main" id="{38222507-1CA1-D642-AE9B-1B229E720EF1}"/>
              </a:ext>
            </a:extLst>
          </p:cNvPr>
          <p:cNvPicPr>
            <a:picLocks noChangeAspect="1"/>
          </p:cNvPicPr>
          <p:nvPr/>
        </p:nvPicPr>
        <p:blipFill>
          <a:blip r:embed="rId5"/>
          <a:stretch>
            <a:fillRect/>
          </a:stretch>
        </p:blipFill>
        <p:spPr>
          <a:xfrm>
            <a:off x="6900814" y="3765986"/>
            <a:ext cx="3950065" cy="2698559"/>
          </a:xfrm>
          <a:prstGeom prst="rect">
            <a:avLst/>
          </a:prstGeom>
        </p:spPr>
      </p:pic>
    </p:spTree>
    <p:extLst>
      <p:ext uri="{BB962C8B-B14F-4D97-AF65-F5344CB8AC3E}">
        <p14:creationId xmlns:p14="http://schemas.microsoft.com/office/powerpoint/2010/main" val="293274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Mag</a:t>
            </a:r>
          </a:p>
        </p:txBody>
      </p:sp>
      <p:pic>
        <p:nvPicPr>
          <p:cNvPr id="3" name="Picture 2">
            <a:extLst>
              <a:ext uri="{FF2B5EF4-FFF2-40B4-BE49-F238E27FC236}">
                <a16:creationId xmlns:a16="http://schemas.microsoft.com/office/drawing/2014/main" id="{866A4484-B904-8643-9155-BF5D2F7C2904}"/>
              </a:ext>
            </a:extLst>
          </p:cNvPr>
          <p:cNvPicPr>
            <a:picLocks noChangeAspect="1"/>
          </p:cNvPicPr>
          <p:nvPr/>
        </p:nvPicPr>
        <p:blipFill>
          <a:blip r:embed="rId2"/>
          <a:stretch>
            <a:fillRect/>
          </a:stretch>
        </p:blipFill>
        <p:spPr>
          <a:xfrm>
            <a:off x="351972" y="649756"/>
            <a:ext cx="4211320" cy="2877040"/>
          </a:xfrm>
          <a:prstGeom prst="rect">
            <a:avLst/>
          </a:prstGeom>
        </p:spPr>
      </p:pic>
      <p:pic>
        <p:nvPicPr>
          <p:cNvPr id="4" name="Picture 3">
            <a:extLst>
              <a:ext uri="{FF2B5EF4-FFF2-40B4-BE49-F238E27FC236}">
                <a16:creationId xmlns:a16="http://schemas.microsoft.com/office/drawing/2014/main" id="{0A856218-F718-DB46-987C-2B1EE21C0D07}"/>
              </a:ext>
            </a:extLst>
          </p:cNvPr>
          <p:cNvPicPr>
            <a:picLocks noChangeAspect="1"/>
          </p:cNvPicPr>
          <p:nvPr/>
        </p:nvPicPr>
        <p:blipFill>
          <a:blip r:embed="rId3"/>
          <a:stretch>
            <a:fillRect/>
          </a:stretch>
        </p:blipFill>
        <p:spPr>
          <a:xfrm>
            <a:off x="7327537" y="1101911"/>
            <a:ext cx="3549469" cy="2424885"/>
          </a:xfrm>
          <a:prstGeom prst="rect">
            <a:avLst/>
          </a:prstGeom>
        </p:spPr>
      </p:pic>
      <p:pic>
        <p:nvPicPr>
          <p:cNvPr id="6" name="Picture 5">
            <a:extLst>
              <a:ext uri="{FF2B5EF4-FFF2-40B4-BE49-F238E27FC236}">
                <a16:creationId xmlns:a16="http://schemas.microsoft.com/office/drawing/2014/main" id="{07336CA8-5B31-0042-AA82-C44CF7CA1F1D}"/>
              </a:ext>
            </a:extLst>
          </p:cNvPr>
          <p:cNvPicPr>
            <a:picLocks noChangeAspect="1"/>
          </p:cNvPicPr>
          <p:nvPr/>
        </p:nvPicPr>
        <p:blipFill>
          <a:blip r:embed="rId4"/>
          <a:stretch>
            <a:fillRect/>
          </a:stretch>
        </p:blipFill>
        <p:spPr>
          <a:xfrm>
            <a:off x="7329351" y="4014088"/>
            <a:ext cx="3549471" cy="2424886"/>
          </a:xfrm>
          <a:prstGeom prst="rect">
            <a:avLst/>
          </a:prstGeom>
        </p:spPr>
      </p:pic>
      <p:pic>
        <p:nvPicPr>
          <p:cNvPr id="11" name="Picture 10">
            <a:extLst>
              <a:ext uri="{FF2B5EF4-FFF2-40B4-BE49-F238E27FC236}">
                <a16:creationId xmlns:a16="http://schemas.microsoft.com/office/drawing/2014/main" id="{58F87D35-C934-6C4A-B5CF-2E06C1A79871}"/>
              </a:ext>
            </a:extLst>
          </p:cNvPr>
          <p:cNvPicPr>
            <a:picLocks noChangeAspect="1"/>
          </p:cNvPicPr>
          <p:nvPr/>
        </p:nvPicPr>
        <p:blipFill>
          <a:blip r:embed="rId5"/>
          <a:stretch>
            <a:fillRect/>
          </a:stretch>
        </p:blipFill>
        <p:spPr>
          <a:xfrm>
            <a:off x="817880" y="4014088"/>
            <a:ext cx="3279503" cy="2240453"/>
          </a:xfrm>
          <a:prstGeom prst="rect">
            <a:avLst/>
          </a:prstGeom>
        </p:spPr>
      </p:pic>
    </p:spTree>
    <p:extLst>
      <p:ext uri="{BB962C8B-B14F-4D97-AF65-F5344CB8AC3E}">
        <p14:creationId xmlns:p14="http://schemas.microsoft.com/office/powerpoint/2010/main" val="68616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Mag</a:t>
            </a:r>
          </a:p>
        </p:txBody>
      </p:sp>
      <p:pic>
        <p:nvPicPr>
          <p:cNvPr id="3" name="Picture 2">
            <a:extLst>
              <a:ext uri="{FF2B5EF4-FFF2-40B4-BE49-F238E27FC236}">
                <a16:creationId xmlns:a16="http://schemas.microsoft.com/office/drawing/2014/main" id="{8DEDFE4B-C9CD-8344-A944-5D9E9BBCD4BF}"/>
              </a:ext>
            </a:extLst>
          </p:cNvPr>
          <p:cNvPicPr>
            <a:picLocks noChangeAspect="1"/>
          </p:cNvPicPr>
          <p:nvPr/>
        </p:nvPicPr>
        <p:blipFill>
          <a:blip r:embed="rId2"/>
          <a:stretch>
            <a:fillRect/>
          </a:stretch>
        </p:blipFill>
        <p:spPr>
          <a:xfrm>
            <a:off x="822234" y="1265135"/>
            <a:ext cx="2992120" cy="2044122"/>
          </a:xfrm>
          <a:prstGeom prst="rect">
            <a:avLst/>
          </a:prstGeom>
        </p:spPr>
      </p:pic>
      <p:pic>
        <p:nvPicPr>
          <p:cNvPr id="4" name="Picture 3">
            <a:extLst>
              <a:ext uri="{FF2B5EF4-FFF2-40B4-BE49-F238E27FC236}">
                <a16:creationId xmlns:a16="http://schemas.microsoft.com/office/drawing/2014/main" id="{DFDBBDCE-5101-FA4B-BB78-306E16BF25C1}"/>
              </a:ext>
            </a:extLst>
          </p:cNvPr>
          <p:cNvPicPr>
            <a:picLocks noChangeAspect="1"/>
          </p:cNvPicPr>
          <p:nvPr/>
        </p:nvPicPr>
        <p:blipFill>
          <a:blip r:embed="rId3"/>
          <a:stretch>
            <a:fillRect/>
          </a:stretch>
        </p:blipFill>
        <p:spPr>
          <a:xfrm>
            <a:off x="6987905" y="1209696"/>
            <a:ext cx="3880392" cy="2650961"/>
          </a:xfrm>
          <a:prstGeom prst="rect">
            <a:avLst/>
          </a:prstGeom>
        </p:spPr>
      </p:pic>
      <p:pic>
        <p:nvPicPr>
          <p:cNvPr id="6" name="Picture 5">
            <a:extLst>
              <a:ext uri="{FF2B5EF4-FFF2-40B4-BE49-F238E27FC236}">
                <a16:creationId xmlns:a16="http://schemas.microsoft.com/office/drawing/2014/main" id="{CBDAC8D0-464E-2743-8B7E-25484E5C01EB}"/>
              </a:ext>
            </a:extLst>
          </p:cNvPr>
          <p:cNvPicPr>
            <a:picLocks noChangeAspect="1"/>
          </p:cNvPicPr>
          <p:nvPr/>
        </p:nvPicPr>
        <p:blipFill>
          <a:blip r:embed="rId4"/>
          <a:stretch>
            <a:fillRect/>
          </a:stretch>
        </p:blipFill>
        <p:spPr>
          <a:xfrm>
            <a:off x="822234" y="3692434"/>
            <a:ext cx="3658483" cy="2499360"/>
          </a:xfrm>
          <a:prstGeom prst="rect">
            <a:avLst/>
          </a:prstGeom>
        </p:spPr>
      </p:pic>
      <p:pic>
        <p:nvPicPr>
          <p:cNvPr id="7" name="Picture 6">
            <a:extLst>
              <a:ext uri="{FF2B5EF4-FFF2-40B4-BE49-F238E27FC236}">
                <a16:creationId xmlns:a16="http://schemas.microsoft.com/office/drawing/2014/main" id="{57216034-9C59-0247-B5C5-7E3266D82842}"/>
              </a:ext>
            </a:extLst>
          </p:cNvPr>
          <p:cNvPicPr>
            <a:picLocks noChangeAspect="1"/>
          </p:cNvPicPr>
          <p:nvPr/>
        </p:nvPicPr>
        <p:blipFill>
          <a:blip r:embed="rId5"/>
          <a:stretch>
            <a:fillRect/>
          </a:stretch>
        </p:blipFill>
        <p:spPr>
          <a:xfrm>
            <a:off x="7275285" y="4056295"/>
            <a:ext cx="3457305" cy="2361921"/>
          </a:xfrm>
          <a:prstGeom prst="rect">
            <a:avLst/>
          </a:prstGeom>
        </p:spPr>
      </p:pic>
    </p:spTree>
    <p:extLst>
      <p:ext uri="{BB962C8B-B14F-4D97-AF65-F5344CB8AC3E}">
        <p14:creationId xmlns:p14="http://schemas.microsoft.com/office/powerpoint/2010/main" val="412478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Words>
  <Application>Microsoft Office PowerPoint</Application>
  <PresentationFormat>Widescreen</PresentationFormat>
  <Paragraphs>55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Ramp ResponseMappingV3</vt:lpstr>
      <vt:lpstr>Facts about ResponseMapping</vt:lpstr>
      <vt:lpstr>Reason for attrition</vt:lpstr>
      <vt:lpstr>PowerPoint Presentation</vt:lpstr>
      <vt:lpstr>All data</vt:lpstr>
      <vt:lpstr>EV sensitivity and stats</vt:lpstr>
      <vt:lpstr>Low Mag</vt:lpstr>
      <vt:lpstr>Mid Mag</vt:lpstr>
      <vt:lpstr>High Mag</vt:lpstr>
      <vt:lpstr>Low value</vt:lpstr>
      <vt:lpstr>Mid Value</vt:lpstr>
      <vt:lpstr>High Value</vt:lpstr>
      <vt:lpstr>Participants w/ sig. rtRamp-</vt:lpstr>
      <vt:lpstr>Participants who are gambled&gt;40% &amp; &lt;60%; n=9</vt:lpstr>
      <vt:lpstr>Participants who are sensitive to value</vt:lpstr>
      <vt:lpstr>Participants who are sensitive to value breakdown by condition</vt:lpstr>
      <vt:lpstr>People who failed 0 or 1 catch trials i.e. CatchSuccess</vt:lpstr>
      <vt:lpstr>CatchSuccess breakdown by 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 ResponseMappingV3</dc:title>
  <dc:creator>Guillaume Pagnier</dc:creator>
  <cp:lastModifiedBy>Guillaume Pagnier</cp:lastModifiedBy>
  <cp:revision>1</cp:revision>
  <dcterms:created xsi:type="dcterms:W3CDTF">2019-02-14T04:15:45Z</dcterms:created>
  <dcterms:modified xsi:type="dcterms:W3CDTF">2019-02-14T04:15:58Z</dcterms:modified>
</cp:coreProperties>
</file>